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2" r:id="rId2"/>
  </p:sldMasterIdLst>
  <p:notesMasterIdLst>
    <p:notesMasterId r:id="rId12"/>
  </p:notesMasterIdLst>
  <p:handoutMasterIdLst>
    <p:handoutMasterId r:id="rId13"/>
  </p:handoutMasterIdLst>
  <p:sldIdLst>
    <p:sldId id="299" r:id="rId3"/>
    <p:sldId id="349" r:id="rId4"/>
    <p:sldId id="357" r:id="rId5"/>
    <p:sldId id="333" r:id="rId6"/>
    <p:sldId id="352" r:id="rId7"/>
    <p:sldId id="360" r:id="rId8"/>
    <p:sldId id="359" r:id="rId9"/>
    <p:sldId id="356" r:id="rId10"/>
    <p:sldId id="350" r:id="rId11"/>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don Kyle Attell" initials="BKA" lastIdx="8" clrIdx="0">
    <p:extLst/>
  </p:cmAuthor>
  <p:cmAuthor id="2" name="Susan A. McLaren" initials="SAM" lastIdx="32" clrIdx="1">
    <p:extLst/>
  </p:cmAuthor>
  <p:cmAuthor id="3" name="Lucy Jane Rabinowitz" initials="LJR" lastIdx="10" clrIdx="2">
    <p:extLst>
      <p:ext uri="{19B8F6BF-5375-455C-9EA6-DF929625EA0E}">
        <p15:presenceInfo xmlns:p15="http://schemas.microsoft.com/office/powerpoint/2012/main" userId="S-1-5-21-2482117454-3359243091-2387698914-402219" providerId="AD"/>
      </p:ext>
    </p:extLst>
  </p:cmAuthor>
  <p:cmAuthor id="4" name="Dimple Desai" initials="DD" lastIdx="11" clrIdx="3">
    <p:extLst>
      <p:ext uri="{19B8F6BF-5375-455C-9EA6-DF929625EA0E}">
        <p15:presenceInfo xmlns:p15="http://schemas.microsoft.com/office/powerpoint/2012/main" userId="S-1-5-21-2482117454-3359243091-2387698914-384045" providerId="AD"/>
      </p:ext>
    </p:extLst>
  </p:cmAuthor>
  <p:cmAuthor id="5" name="Dimple Desai" initials="DD [2]" lastIdx="5" clrIdx="4">
    <p:extLst>
      <p:ext uri="{19B8F6BF-5375-455C-9EA6-DF929625EA0E}">
        <p15:presenceInfo xmlns:p15="http://schemas.microsoft.com/office/powerpoint/2012/main" userId="3b950b646527b62b" providerId="Windows Live"/>
      </p:ext>
    </p:extLst>
  </p:cmAuthor>
  <p:cmAuthor id="6" name="Ann DiGirolamo" initials="AD" lastIdx="11" clrIdx="5">
    <p:extLst>
      <p:ext uri="{19B8F6BF-5375-455C-9EA6-DF929625EA0E}">
        <p15:presenceInfo xmlns:p15="http://schemas.microsoft.com/office/powerpoint/2012/main" userId="S-1-5-21-2482117454-3359243091-2387698914-2148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A0"/>
    <a:srgbClr val="00A091"/>
    <a:srgbClr val="8ED1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62"/>
    <p:restoredTop sz="27378" autoAdjust="0"/>
  </p:normalViewPr>
  <p:slideViewPr>
    <p:cSldViewPr>
      <p:cViewPr varScale="1">
        <p:scale>
          <a:sx n="23" d="100"/>
          <a:sy n="23" d="100"/>
        </p:scale>
        <p:origin x="3096" y="33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697"/>
          </a:xfrm>
          <a:prstGeom prst="rect">
            <a:avLst/>
          </a:prstGeom>
        </p:spPr>
        <p:txBody>
          <a:bodyPr vert="horz" lIns="91614" tIns="45807" rIns="91614" bIns="45807"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697"/>
          </a:xfrm>
          <a:prstGeom prst="rect">
            <a:avLst/>
          </a:prstGeom>
        </p:spPr>
        <p:txBody>
          <a:bodyPr vert="horz" lIns="91614" tIns="45807" rIns="91614" bIns="45807" rtlCol="0"/>
          <a:lstStyle>
            <a:lvl1pPr algn="r">
              <a:defRPr sz="1200"/>
            </a:lvl1pPr>
          </a:lstStyle>
          <a:p>
            <a:fld id="{FA5A4F51-FB23-46FD-B1A4-5E3BDFAC1111}" type="datetimeFigureOut">
              <a:rPr lang="en-US" smtClean="0"/>
              <a:pPr/>
              <a:t>4/12/2019</a:t>
            </a:fld>
            <a:endParaRPr lang="en-US" dirty="0"/>
          </a:p>
        </p:txBody>
      </p:sp>
      <p:sp>
        <p:nvSpPr>
          <p:cNvPr id="4" name="Footer Placeholder 3"/>
          <p:cNvSpPr>
            <a:spLocks noGrp="1"/>
          </p:cNvSpPr>
          <p:nvPr>
            <p:ph type="ftr" sz="quarter" idx="2"/>
          </p:nvPr>
        </p:nvSpPr>
        <p:spPr>
          <a:xfrm>
            <a:off x="0" y="8772380"/>
            <a:ext cx="3011699" cy="463697"/>
          </a:xfrm>
          <a:prstGeom prst="rect">
            <a:avLst/>
          </a:prstGeom>
        </p:spPr>
        <p:txBody>
          <a:bodyPr vert="horz" lIns="91614" tIns="45807" rIns="91614" bIns="4580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380"/>
            <a:ext cx="3011699" cy="463697"/>
          </a:xfrm>
          <a:prstGeom prst="rect">
            <a:avLst/>
          </a:prstGeom>
        </p:spPr>
        <p:txBody>
          <a:bodyPr vert="horz" lIns="91614" tIns="45807" rIns="91614" bIns="45807" rtlCol="0" anchor="b"/>
          <a:lstStyle>
            <a:lvl1pPr algn="r">
              <a:defRPr sz="1200"/>
            </a:lvl1pPr>
          </a:lstStyle>
          <a:p>
            <a:fld id="{B25103B8-F68B-4C2A-964C-5569AA0BF878}" type="slidenum">
              <a:rPr lang="en-US" smtClean="0"/>
              <a:pPr/>
              <a:t>‹#›</a:t>
            </a:fld>
            <a:endParaRPr lang="en-US" dirty="0"/>
          </a:p>
        </p:txBody>
      </p:sp>
    </p:spTree>
    <p:extLst>
      <p:ext uri="{BB962C8B-B14F-4D97-AF65-F5344CB8AC3E}">
        <p14:creationId xmlns:p14="http://schemas.microsoft.com/office/powerpoint/2010/main" val="3810103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1614" tIns="45807" rIns="91614" bIns="45807"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1614" tIns="45807" rIns="91614" bIns="45807" rtlCol="0"/>
          <a:lstStyle>
            <a:lvl1pPr algn="r">
              <a:defRPr sz="1200"/>
            </a:lvl1pPr>
          </a:lstStyle>
          <a:p>
            <a:fld id="{CC36E7D8-B408-4F36-8627-08721267A345}" type="datetimeFigureOut">
              <a:rPr lang="en-US" smtClean="0"/>
              <a:pPr/>
              <a:t>4/12/2019</a:t>
            </a:fld>
            <a:endParaRPr lang="en-US" dirty="0"/>
          </a:p>
        </p:txBody>
      </p:sp>
      <p:sp>
        <p:nvSpPr>
          <p:cNvPr id="4" name="Slide Image Placeholder 3"/>
          <p:cNvSpPr>
            <a:spLocks noGrp="1" noRot="1" noChangeAspect="1"/>
          </p:cNvSpPr>
          <p:nvPr>
            <p:ph type="sldImg" idx="2"/>
          </p:nvPr>
        </p:nvSpPr>
        <p:spPr>
          <a:xfrm>
            <a:off x="398463" y="693738"/>
            <a:ext cx="6153150" cy="3462337"/>
          </a:xfrm>
          <a:prstGeom prst="rect">
            <a:avLst/>
          </a:prstGeom>
          <a:noFill/>
          <a:ln w="12700">
            <a:solidFill>
              <a:prstClr val="black"/>
            </a:solidFill>
          </a:ln>
        </p:spPr>
        <p:txBody>
          <a:bodyPr vert="horz" lIns="91614" tIns="45807" rIns="91614" bIns="45807"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1614" tIns="45807" rIns="91614" bIns="458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1614" tIns="45807" rIns="91614" bIns="4580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1614" tIns="45807" rIns="91614" bIns="45807" rtlCol="0" anchor="b"/>
          <a:lstStyle>
            <a:lvl1pPr algn="r">
              <a:defRPr sz="1200"/>
            </a:lvl1pPr>
          </a:lstStyle>
          <a:p>
            <a:fld id="{9299C2DB-9918-4EC3-80B9-C39BDA8EE572}" type="slidenum">
              <a:rPr lang="en-US" smtClean="0"/>
              <a:pPr/>
              <a:t>‹#›</a:t>
            </a:fld>
            <a:endParaRPr lang="en-US" dirty="0"/>
          </a:p>
        </p:txBody>
      </p:sp>
    </p:spTree>
    <p:extLst>
      <p:ext uri="{BB962C8B-B14F-4D97-AF65-F5344CB8AC3E}">
        <p14:creationId xmlns:p14="http://schemas.microsoft.com/office/powerpoint/2010/main" val="393869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r>
              <a:rPr lang="en-US" baseline="0" dirty="0"/>
              <a:t>Thank you Erica. I’m delighted to share with you all some exciting work that’s being implemented across the state of Georgia that’s helping to address service provision of mental health services for our students. As a social worker and a research associate the Center of Excellence I am passionate about maintaining the well-being children.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299C2DB-9918-4EC3-80B9-C39BDA8EE572}" type="slidenum">
              <a:rPr lang="en-US" smtClean="0"/>
              <a:pPr/>
              <a:t>1</a:t>
            </a:fld>
            <a:endParaRPr lang="en-US" dirty="0"/>
          </a:p>
        </p:txBody>
      </p:sp>
    </p:spTree>
    <p:extLst>
      <p:ext uri="{BB962C8B-B14F-4D97-AF65-F5344CB8AC3E}">
        <p14:creationId xmlns:p14="http://schemas.microsoft.com/office/powerpoint/2010/main" val="179062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pPr marL="169907" indent="-169907">
              <a:buFont typeface="Arial" panose="020B0604020202020204" pitchFamily="34" charset="0"/>
              <a:buChar char="•"/>
            </a:pPr>
            <a:r>
              <a:rPr lang="en-US" dirty="0"/>
              <a:t>The</a:t>
            </a:r>
            <a:r>
              <a:rPr lang="en-US" baseline="0" dirty="0"/>
              <a:t> Center of Excellence for Children’s Behavioral Health (commonly referred to as the COE) is a signature program within the GA Health Policy Center.  We are housed within the Andrew Young of School of Policy Studies at GSU</a:t>
            </a:r>
          </a:p>
          <a:p>
            <a:pPr marL="0" indent="0">
              <a:buFont typeface="Arial" panose="020B0604020202020204" pitchFamily="34" charset="0"/>
              <a:buNone/>
            </a:pPr>
            <a:endParaRPr lang="en-US" baseline="0" dirty="0"/>
          </a:p>
          <a:p>
            <a:pPr marL="169907" indent="-169907">
              <a:buFont typeface="Arial" panose="020B0604020202020204" pitchFamily="34" charset="0"/>
              <a:buChar char="•"/>
            </a:pPr>
            <a:r>
              <a:rPr lang="en-US" baseline="0" dirty="0"/>
              <a:t>The GHPC and COE root our work with our partners in a conceptual framework where information garnered from research is translated to support policy and programs.  For example, ongoing program evaluation contributes to the body of research and supports continuous quality improvement of behavioral health programs.  Lessons learned from policy and program implementation also inform our research agenda.</a:t>
            </a:r>
          </a:p>
          <a:p>
            <a:pPr marL="0" indent="0">
              <a:buFont typeface="Arial" panose="020B0604020202020204" pitchFamily="34" charset="0"/>
              <a:buNone/>
            </a:pPr>
            <a:endParaRPr lang="en-US" baseline="0" dirty="0"/>
          </a:p>
          <a:p>
            <a:pPr marL="169907" indent="-169907">
              <a:buFont typeface="Arial" panose="020B0604020202020204" pitchFamily="34" charset="0"/>
              <a:buChar char="•"/>
            </a:pPr>
            <a:r>
              <a:rPr lang="en-US" baseline="0" dirty="0"/>
              <a:t>One of the initiatives included on our research agenda is SBMH and we are a proud partner along with the Carter Center, VOICES, GA Appleseed, DBHDD, Emory University, DOE and many others in informing the work.</a:t>
            </a:r>
          </a:p>
          <a:p>
            <a:pPr marL="169907" indent="-169907">
              <a:buFont typeface="Arial" panose="020B0604020202020204" pitchFamily="34" charset="0"/>
              <a:buChar char="•"/>
            </a:pPr>
            <a:endParaRPr lang="en-US" baseline="0" dirty="0"/>
          </a:p>
          <a:p>
            <a:pPr marL="169907" indent="-169907">
              <a:buFont typeface="Arial" panose="020B0604020202020204" pitchFamily="34" charset="0"/>
              <a:buChar char="•"/>
            </a:pPr>
            <a:r>
              <a:rPr lang="en-US" baseline="0" dirty="0"/>
              <a:t>For the purpose of our discussion today, SBBH and SBMH are used interchangeably, really we are talking about diagnosis and treatment of mental health, substance abuse, and associated physical disorders provided in a school setting. </a:t>
            </a:r>
            <a:endParaRPr lang="en-US" dirty="0"/>
          </a:p>
          <a:p>
            <a:endParaRPr lang="en-US" dirty="0"/>
          </a:p>
        </p:txBody>
      </p:sp>
      <p:sp>
        <p:nvSpPr>
          <p:cNvPr id="4" name="Slide Number Placeholder 3"/>
          <p:cNvSpPr>
            <a:spLocks noGrp="1"/>
          </p:cNvSpPr>
          <p:nvPr>
            <p:ph type="sldNum" sz="quarter" idx="10"/>
          </p:nvPr>
        </p:nvSpPr>
        <p:spPr/>
        <p:txBody>
          <a:bodyPr/>
          <a:lstStyle/>
          <a:p>
            <a:pPr defTabSz="453085">
              <a:defRPr/>
            </a:pPr>
            <a:fld id="{C63C1851-8587-49F9-A961-D4226E984982}" type="slidenum">
              <a:rPr lang="en-US">
                <a:solidFill>
                  <a:prstClr val="black"/>
                </a:solidFill>
                <a:latin typeface="Calibri" panose="020F0502020204030204"/>
              </a:rPr>
              <a:pPr defTabSz="453085">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63858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3150" cy="346233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child’s mental wellness is critical to ensuring success at home and at school. An estimated one in five children under the age of 18 has a diagnosable mental health disorder.</a:t>
            </a:r>
            <a:r>
              <a:rPr lang="en-US" sz="1200" kern="1200" baseline="30000" dirty="0">
                <a:solidFill>
                  <a:schemeClr val="tx1"/>
                </a:solidFill>
                <a:effectLst/>
                <a:latin typeface="+mn-lt"/>
                <a:ea typeface="+mn-ea"/>
                <a:cs typeface="+mn-cs"/>
              </a:rPr>
              <a:t>1, 2</a:t>
            </a:r>
            <a:r>
              <a:rPr lang="en-US" sz="1200" kern="1200" dirty="0">
                <a:solidFill>
                  <a:schemeClr val="tx1"/>
                </a:solidFill>
                <a:effectLst/>
                <a:latin typeface="+mn-lt"/>
                <a:ea typeface="+mn-ea"/>
                <a:cs typeface="+mn-cs"/>
              </a:rPr>
              <a:t> Unfortunately, those in greatest need often do not receive the needed support, as indicated by the 75%-80% of those who require services but do not receive them</a:t>
            </a:r>
            <a:endParaRPr lang="en-US" dirty="0"/>
          </a:p>
          <a:p>
            <a:endParaRPr lang="en-US" dirty="0"/>
          </a:p>
          <a:p>
            <a:r>
              <a:rPr lang="en-US" dirty="0"/>
              <a:t>By placing mental health professionals in schools, SBMH programs increase access to needed mental health services; promote earlier identification of and intervention for mental health needs; and foster</a:t>
            </a:r>
            <a:r>
              <a:rPr lang="en-US" baseline="0" dirty="0"/>
              <a:t> partnerships between community based providers and schools/school districts.</a:t>
            </a:r>
            <a:endParaRPr lang="en-US" dirty="0"/>
          </a:p>
          <a:p>
            <a:endParaRPr lang="en-US" dirty="0"/>
          </a:p>
          <a:p>
            <a:r>
              <a:rPr lang="en-US" dirty="0"/>
              <a:t>One conceptual model used to guide SBMH is the three-tiered intervention framework, where provision of mental health services fall into three distinct levels (Figure 2). (6, 8, 11, 21)</a:t>
            </a:r>
          </a:p>
          <a:p>
            <a:r>
              <a:rPr lang="en-US" dirty="0"/>
              <a:t> • Tier I programs and activities are generalizable to an entire school and are implemented school-wide. </a:t>
            </a:r>
          </a:p>
          <a:p>
            <a:r>
              <a:rPr lang="en-US" dirty="0"/>
              <a:t>• Tier II programs and services target students at risk of developing mental health concerns and are more specialized. </a:t>
            </a:r>
          </a:p>
          <a:p>
            <a:r>
              <a:rPr lang="en-US" dirty="0"/>
              <a:t>• Tier III services are tailored to a small population of high-risk students and are more intensive interventions</a:t>
            </a:r>
          </a:p>
        </p:txBody>
      </p:sp>
      <p:sp>
        <p:nvSpPr>
          <p:cNvPr id="4" name="Slide Number Placeholder 3"/>
          <p:cNvSpPr>
            <a:spLocks noGrp="1"/>
          </p:cNvSpPr>
          <p:nvPr>
            <p:ph type="sldNum" sz="quarter" idx="10"/>
          </p:nvPr>
        </p:nvSpPr>
        <p:spPr/>
        <p:txBody>
          <a:bodyPr/>
          <a:lstStyle/>
          <a:p>
            <a:fld id="{9299C2DB-9918-4EC3-80B9-C39BDA8EE572}" type="slidenum">
              <a:rPr lang="en-US" smtClean="0"/>
              <a:pPr/>
              <a:t>3</a:t>
            </a:fld>
            <a:endParaRPr lang="en-US" dirty="0"/>
          </a:p>
        </p:txBody>
      </p:sp>
    </p:spTree>
    <p:extLst>
      <p:ext uri="{BB962C8B-B14F-4D97-AF65-F5344CB8AC3E}">
        <p14:creationId xmlns:p14="http://schemas.microsoft.com/office/powerpoint/2010/main" val="4270323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r>
              <a:rPr lang="en-US" dirty="0"/>
              <a:t>There are a</a:t>
            </a:r>
            <a:r>
              <a:rPr lang="en-US" baseline="0" dirty="0"/>
              <a:t> variety of SBMH initiatives taking place in GA.  The COE is currently working with 4 key initiatives that are using different frameworks for linking and delivering behavioral health services to students in GA.  These include:  </a:t>
            </a:r>
          </a:p>
          <a:p>
            <a:pPr marL="226543" indent="-226543">
              <a:buFont typeface="+mj-lt"/>
              <a:buAutoNum type="arabicPeriod"/>
            </a:pPr>
            <a:r>
              <a:rPr lang="en-US" baseline="0" dirty="0"/>
              <a:t>DBHDD’s Apex Program </a:t>
            </a:r>
          </a:p>
          <a:p>
            <a:pPr marL="226543" indent="-226543">
              <a:buFont typeface="+mj-lt"/>
              <a:buAutoNum type="arabicPeriod"/>
            </a:pPr>
            <a:r>
              <a:rPr lang="en-US" baseline="0" dirty="0"/>
              <a:t>CHRIS 180’s Project 180, </a:t>
            </a:r>
          </a:p>
          <a:p>
            <a:pPr marL="226543" indent="-226543">
              <a:buFont typeface="+mj-lt"/>
              <a:buAutoNum type="arabicPeriod"/>
            </a:pPr>
            <a:r>
              <a:rPr lang="en-US" baseline="0" dirty="0"/>
              <a:t>local GNETS project</a:t>
            </a:r>
          </a:p>
          <a:p>
            <a:pPr marL="0" indent="0">
              <a:buFont typeface="+mj-lt"/>
              <a:buNone/>
            </a:pPr>
            <a:endParaRPr lang="en-US" baseline="0" dirty="0"/>
          </a:p>
          <a:p>
            <a:pPr marL="0" indent="0">
              <a:buFont typeface="+mj-lt"/>
              <a:buNone/>
            </a:pPr>
            <a:endParaRPr lang="en-US" baseline="0" dirty="0"/>
          </a:p>
          <a:p>
            <a:pPr defTabSz="906170">
              <a:defRPr/>
            </a:pPr>
            <a:r>
              <a:rPr lang="en-US" baseline="0" dirty="0"/>
              <a:t>Georgia </a:t>
            </a:r>
            <a:r>
              <a:rPr lang="en-US" b="1" baseline="0" dirty="0">
                <a:solidFill>
                  <a:srgbClr val="FF0000"/>
                </a:solidFill>
              </a:rPr>
              <a:t>Apex </a:t>
            </a:r>
            <a:r>
              <a:rPr lang="en-US" baseline="0" dirty="0"/>
              <a:t>Program </a:t>
            </a:r>
            <a:r>
              <a:rPr lang="en-US" dirty="0"/>
              <a:t>Spring 2015 as a DBHDD pilot initiative to increase access to BH services for those students with most severe conditions (tier 3).  The 3 initial goals of the GAP as outlined in this slide include:</a:t>
            </a:r>
          </a:p>
          <a:p>
            <a:pPr marL="169907" indent="-169907" defTabSz="906170">
              <a:buFont typeface="Arial" panose="020B0604020202020204" pitchFamily="34" charset="0"/>
              <a:buChar char="•"/>
              <a:defRPr/>
            </a:pPr>
            <a:r>
              <a:rPr lang="en-US" dirty="0"/>
              <a:t>Goal1: to increase access to community-based SBMH services.</a:t>
            </a:r>
          </a:p>
          <a:p>
            <a:pPr marL="169907" indent="-169907" defTabSz="906170">
              <a:buFont typeface="Arial" panose="020B0604020202020204" pitchFamily="34" charset="0"/>
              <a:buChar char="•"/>
              <a:defRPr/>
            </a:pPr>
            <a:r>
              <a:rPr lang="en-US" dirty="0"/>
              <a:t>Goal 2: To support early screening and detection of mental health issues, and</a:t>
            </a:r>
          </a:p>
          <a:p>
            <a:pPr marL="169907" indent="-169907" defTabSz="906170">
              <a:buFont typeface="Arial" panose="020B0604020202020204" pitchFamily="34" charset="0"/>
              <a:buChar char="•"/>
              <a:defRPr/>
            </a:pPr>
            <a:r>
              <a:rPr lang="en-US" dirty="0"/>
              <a:t>Goal 3: To increase sustained collaboration among community based behavioral health providers and local schools and school districts. </a:t>
            </a:r>
          </a:p>
          <a:p>
            <a:pPr defTabSz="906170">
              <a:defRPr/>
            </a:pPr>
            <a:endParaRPr lang="en-US" dirty="0"/>
          </a:p>
          <a:p>
            <a:pPr marL="685800" lvl="1" indent="-228600" defTabSz="906170">
              <a:buFont typeface="+mj-lt"/>
              <a:buAutoNum type="arabicPeriod"/>
              <a:defRPr/>
            </a:pPr>
            <a:r>
              <a:rPr lang="en-US" dirty="0"/>
              <a:t>DBHDD funds 29 providers,</a:t>
            </a:r>
            <a:r>
              <a:rPr lang="en-US" baseline="0" dirty="0"/>
              <a:t> comprised of providers within DBHDD’s tier 1 safety net providers as well as a few Tier 2 providers</a:t>
            </a:r>
          </a:p>
          <a:p>
            <a:pPr marL="685800" marR="0" lvl="1" indent="-228600" algn="l" defTabSz="906170" rtl="0" eaLnBrk="1" fontAlgn="auto" latinLnBrk="0" hangingPunct="1">
              <a:lnSpc>
                <a:spcPct val="100000"/>
              </a:lnSpc>
              <a:spcBef>
                <a:spcPts val="0"/>
              </a:spcBef>
              <a:spcAft>
                <a:spcPts val="0"/>
              </a:spcAft>
              <a:buClrTx/>
              <a:buSzTx/>
              <a:buFont typeface="+mj-lt"/>
              <a:buAutoNum type="arabicPeriod"/>
              <a:tabLst/>
              <a:defRPr/>
            </a:pPr>
            <a:r>
              <a:rPr lang="en-US" dirty="0"/>
              <a:t>As a technical assistance and evaluation partner with the COE collects monthly and annual aggregate data from providers. </a:t>
            </a:r>
          </a:p>
          <a:p>
            <a:pPr marL="685800" marR="0" lvl="1" indent="-228600" algn="l" defTabSz="90617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Apex programming is currently in 87 counties (55%), 101 school districts (56%), and 396 schools (17%) in the state of Georgia</a:t>
            </a:r>
          </a:p>
          <a:p>
            <a:pPr marL="685800" marR="0" lvl="1" indent="-228600" algn="l" defTabSz="90617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Support implementation but</a:t>
            </a:r>
            <a:r>
              <a:rPr lang="en-US" sz="1200" kern="1200" baseline="0" dirty="0">
                <a:solidFill>
                  <a:schemeClr val="tx1"/>
                </a:solidFill>
                <a:effectLst/>
                <a:latin typeface="+mn-lt"/>
                <a:ea typeface="+mn-ea"/>
                <a:cs typeface="+mn-cs"/>
              </a:rPr>
              <a:t> there is </a:t>
            </a:r>
            <a:r>
              <a:rPr lang="en-US" sz="1200" kern="1200" dirty="0">
                <a:solidFill>
                  <a:schemeClr val="tx1"/>
                </a:solidFill>
                <a:effectLst/>
                <a:latin typeface="+mn-lt"/>
                <a:ea typeface="+mn-ea"/>
                <a:cs typeface="+mn-cs"/>
              </a:rPr>
              <a:t>No prescribed EBP;</a:t>
            </a:r>
            <a:r>
              <a:rPr lang="en-US" sz="1200" kern="1200" baseline="0" dirty="0">
                <a:solidFill>
                  <a:schemeClr val="tx1"/>
                </a:solidFill>
                <a:effectLst/>
                <a:latin typeface="+mn-lt"/>
                <a:ea typeface="+mn-ea"/>
                <a:cs typeface="+mn-cs"/>
              </a:rPr>
              <a:t> focus on local solutions to local concerns</a:t>
            </a:r>
          </a:p>
          <a:p>
            <a:pPr marL="0" indent="0">
              <a:buFont typeface="+mj-lt"/>
              <a:buNone/>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COE is also working with CHRIS 180 on a trauma – informed SBMH framework – </a:t>
            </a:r>
            <a:r>
              <a:rPr lang="en-US" b="1" baseline="0" dirty="0"/>
              <a:t>PROJECT 180</a:t>
            </a:r>
            <a:r>
              <a:rPr lang="en-US" baseline="0" dirty="0"/>
              <a:t>.  CHRIS 180 received a SAMHSA grant to implement the ARC:  Attachment, Regulation, &amp; Competency framework to support the implementation of a trauma-informed SBMH initiative </a:t>
            </a:r>
            <a:endParaRPr lang="en-US" b="0" baseline="0" dirty="0"/>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ARC is designed as both an </a:t>
            </a:r>
            <a:r>
              <a:rPr lang="en-US" b="0" i="1" dirty="0"/>
              <a:t>individual level clinical intervention</a:t>
            </a:r>
            <a:r>
              <a:rPr lang="en-US" b="0" dirty="0"/>
              <a:t>,  to be used in treatment settings for youth and families, and as an </a:t>
            </a:r>
            <a:r>
              <a:rPr lang="en-US" b="0" i="1" dirty="0"/>
              <a:t>organizational framework</a:t>
            </a:r>
            <a:r>
              <a:rPr lang="en-US" b="0" dirty="0"/>
              <a:t>, to be used in service systems to support trauma-informed care.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a:t>begins with training both behavioral health </a:t>
            </a:r>
            <a:r>
              <a:rPr lang="en-US" b="0" u="sng" baseline="0" dirty="0"/>
              <a:t>and </a:t>
            </a:r>
            <a:r>
              <a:rPr lang="en-US" b="0" baseline="0" dirty="0"/>
              <a:t>school professionals in the model to collaboratively address the needs of students across all tiers of the SBMH</a:t>
            </a:r>
            <a:endParaRPr lang="en-US" b="0" dirty="0"/>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The framework addresses key factors associated with resilience</a:t>
            </a:r>
          </a:p>
          <a:p>
            <a:pPr marL="0" indent="0">
              <a:buFont typeface="+mj-lt"/>
              <a:buNone/>
            </a:pPr>
            <a:endParaRPr lang="en-US" baseline="0" dirty="0"/>
          </a:p>
          <a:p>
            <a:pPr marL="0" indent="0">
              <a:buFont typeface="+mj-lt"/>
              <a:buNone/>
            </a:pPr>
            <a:r>
              <a:rPr lang="en-US" baseline="0" dirty="0"/>
              <a:t>SOC state plan that has specific tasks identified to assess and grow access and utilization of SBMH services throughout GA.  </a:t>
            </a:r>
            <a:endParaRPr lang="en-US" dirty="0"/>
          </a:p>
          <a:p>
            <a:endParaRPr lang="en-US" dirty="0"/>
          </a:p>
          <a:p>
            <a:endParaRPr lang="en-US" dirty="0"/>
          </a:p>
          <a:p>
            <a:pPr marL="228600" indent="-228600">
              <a:buAutoNum type="arabicPeriod"/>
            </a:pPr>
            <a:r>
              <a:rPr lang="en-US" dirty="0"/>
              <a:t>The South Metro </a:t>
            </a:r>
            <a:r>
              <a:rPr lang="en-US" b="1" dirty="0"/>
              <a:t>GNETS</a:t>
            </a:r>
            <a:r>
              <a:rPr lang="en-US" dirty="0"/>
              <a:t> incorporates an evidenced based 3-tiered approach to the delivery SBMH services</a:t>
            </a:r>
          </a:p>
          <a:p>
            <a:pPr marL="685800" lvl="1" indent="-228600">
              <a:buAutoNum type="arabicPeriod"/>
            </a:pPr>
            <a:r>
              <a:rPr lang="en-US" dirty="0"/>
              <a:t>Fours schools that take part in the pilot </a:t>
            </a:r>
          </a:p>
          <a:p>
            <a:pPr marL="685800" lvl="1" indent="-228600">
              <a:buAutoNum type="arabicPeriod"/>
            </a:pPr>
            <a:r>
              <a:rPr lang="en-US" dirty="0"/>
              <a:t>incorporated universal social, emotional and behavioral screenings as well as trauma</a:t>
            </a:r>
            <a:r>
              <a:rPr lang="en-US" baseline="0" dirty="0"/>
              <a:t> informed care and practices</a:t>
            </a:r>
          </a:p>
          <a:p>
            <a:pPr marL="685800" lvl="1" indent="-228600">
              <a:buAutoNum type="arabicPeriod"/>
            </a:pPr>
            <a:r>
              <a:rPr lang="en-US" baseline="0" dirty="0"/>
              <a:t>Tier 2 &amp; 3 individual and group therapy; </a:t>
            </a:r>
          </a:p>
          <a:p>
            <a:pPr marL="685800" lvl="1" indent="-228600">
              <a:buAutoNum type="arabicPeriod"/>
            </a:pPr>
            <a:r>
              <a:rPr lang="en-US" baseline="0" dirty="0"/>
              <a:t>Tier 3 receives HFW </a:t>
            </a:r>
            <a:r>
              <a:rPr lang="en-US" dirty="0"/>
              <a:t>by the school social worker through a warm hand-off to the wrap care coordinator or the certified parent peer support specialist/mentor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SOC state plan </a:t>
            </a:r>
            <a:r>
              <a:rPr lang="en-US" baseline="0" dirty="0"/>
              <a:t>that has specific tasks identified to assess and grow access and utilization of SBMH services throughout GA. </a:t>
            </a:r>
            <a:r>
              <a:rPr lang="en-US" sz="1200" kern="1200" dirty="0">
                <a:solidFill>
                  <a:schemeClr val="tx1"/>
                </a:solidFill>
                <a:effectLst/>
                <a:latin typeface="+mn-lt"/>
                <a:ea typeface="+mn-ea"/>
                <a:cs typeface="+mn-cs"/>
              </a:rPr>
              <a:t>The Interagency Directors Team (IDT) is the state’s multi-agency SOC leadership collaborative, whose mission it is to manage, design, facilitate and implement the Child and Adolescent Mental Health SOC in Georgia. In 2017, the IDT drafted a SOC State Plan identifying five focus areas of the plan: one of which is Access; SBMH is a strategy</a:t>
            </a:r>
            <a:r>
              <a:rPr lang="en-US" sz="1200" kern="1200" baseline="0" dirty="0">
                <a:solidFill>
                  <a:schemeClr val="tx1"/>
                </a:solidFill>
                <a:effectLst/>
                <a:latin typeface="+mn-lt"/>
                <a:ea typeface="+mn-ea"/>
                <a:cs typeface="+mn-cs"/>
              </a:rPr>
              <a:t> to help increase access to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228600" marR="0" lvl="0" indent="-228600" algn="l" defTabSz="906170" rtl="0" eaLnBrk="1" fontAlgn="auto" latinLnBrk="0" hangingPunct="1">
              <a:lnSpc>
                <a:spcPct val="100000"/>
              </a:lnSpc>
              <a:spcBef>
                <a:spcPts val="0"/>
              </a:spcBef>
              <a:spcAft>
                <a:spcPts val="0"/>
              </a:spcAft>
              <a:buClrTx/>
              <a:buSzTx/>
              <a:buFont typeface="+mj-lt"/>
              <a:buAutoNum type="arabicPeriod"/>
              <a:tabLst/>
              <a:defRPr/>
            </a:pPr>
            <a:endParaRPr lang="en-US" kern="1200" baseline="0" dirty="0">
              <a:solidFill>
                <a:schemeClr val="tx1"/>
              </a:solidFill>
              <a:effectLst/>
              <a:latin typeface="+mn-lt"/>
              <a:ea typeface="+mn-ea"/>
              <a:cs typeface="+mn-cs"/>
            </a:endParaRPr>
          </a:p>
          <a:p>
            <a:pPr marL="685800" marR="0" lvl="1" indent="-228600" algn="l" defTabSz="906170" rtl="0" eaLnBrk="1" fontAlgn="auto" latinLnBrk="0" hangingPunct="1">
              <a:lnSpc>
                <a:spcPct val="100000"/>
              </a:lnSpc>
              <a:spcBef>
                <a:spcPts val="0"/>
              </a:spcBef>
              <a:spcAft>
                <a:spcPts val="0"/>
              </a:spcAft>
              <a:buClrTx/>
              <a:buSzTx/>
              <a:buFont typeface="+mj-lt"/>
              <a:buAutoNum type="arabicPeriod"/>
              <a:tabLst/>
              <a:defRPr/>
            </a:pPr>
            <a:r>
              <a:rPr lang="en-US" sz="1200" dirty="0"/>
              <a:t>Goal 1:  Establish Baseline Access to 3-Tiers of SBMH - IDT survey of GA public schools inventorying the array of SBMH services currently available across the 3-tiers</a:t>
            </a:r>
          </a:p>
          <a:p>
            <a:pPr marL="685800" marR="0" lvl="1" indent="-228600" algn="l" defTabSz="906170" rtl="0" eaLnBrk="1" fontAlgn="auto" latinLnBrk="0" hangingPunct="1">
              <a:lnSpc>
                <a:spcPct val="100000"/>
              </a:lnSpc>
              <a:spcBef>
                <a:spcPts val="0"/>
              </a:spcBef>
              <a:spcAft>
                <a:spcPts val="0"/>
              </a:spcAft>
              <a:buClrTx/>
              <a:buSzTx/>
              <a:buFont typeface="+mj-lt"/>
              <a:buAutoNum type="arabicPeriod"/>
              <a:tabLst/>
              <a:defRPr/>
            </a:pPr>
            <a:endParaRPr lang="en-US" sz="1200" dirty="0"/>
          </a:p>
          <a:p>
            <a:pPr lvl="1"/>
            <a:r>
              <a:rPr lang="en-US" sz="1200" dirty="0"/>
              <a:t>2.  Goal 2: Increase No. of Schools with Access to All 3-Tiers of SBMH - </a:t>
            </a:r>
            <a:r>
              <a:rPr lang="en-US" sz="2000" dirty="0"/>
              <a:t>Expand Apex program to 13 additional awards in 2018-2019 school year</a:t>
            </a:r>
          </a:p>
          <a:p>
            <a:pPr lvl="1"/>
            <a:r>
              <a:rPr lang="en-US" sz="2000" dirty="0"/>
              <a:t>IDT collaboratively develops strategies to increase the number of schools with access to  3-tiers of SBMH services</a:t>
            </a:r>
          </a:p>
          <a:p>
            <a:pPr marL="685800" marR="0" lvl="1" indent="-228600" algn="l" defTabSz="906170" rtl="0" eaLnBrk="1" fontAlgn="auto" latinLnBrk="0" hangingPunct="1">
              <a:lnSpc>
                <a:spcPct val="100000"/>
              </a:lnSpc>
              <a:spcBef>
                <a:spcPts val="0"/>
              </a:spcBef>
              <a:spcAft>
                <a:spcPts val="0"/>
              </a:spcAft>
              <a:buClrTx/>
              <a:buSzTx/>
              <a:buFont typeface="+mj-lt"/>
              <a:buAutoNum type="arabicPeriod"/>
              <a:tabLst/>
              <a:defRPr/>
            </a:pPr>
            <a:endParaRPr lang="en-US" sz="1200" dirty="0"/>
          </a:p>
          <a:p>
            <a:pPr marL="457200" marR="0" lvl="1" indent="0" algn="l" defTabSz="906170" rtl="0" eaLnBrk="1" fontAlgn="auto" latinLnBrk="0" hangingPunct="1">
              <a:lnSpc>
                <a:spcPct val="100000"/>
              </a:lnSpc>
              <a:spcBef>
                <a:spcPts val="0"/>
              </a:spcBef>
              <a:spcAft>
                <a:spcPts val="0"/>
              </a:spcAft>
              <a:buClrTx/>
              <a:buSzTx/>
              <a:buFont typeface="+mj-lt"/>
              <a:buNone/>
              <a:tabLst/>
              <a:defRPr/>
            </a:pPr>
            <a:r>
              <a:rPr lang="en-US" sz="1200" dirty="0">
                <a:latin typeface="+mn-lt"/>
                <a:ea typeface="+mn-ea"/>
                <a:cs typeface="Arial" panose="020B0604020202020204" pitchFamily="34" charset="0"/>
              </a:rPr>
              <a:t>3.</a:t>
            </a:r>
            <a:r>
              <a:rPr lang="en-US" sz="1200" baseline="0" dirty="0">
                <a:latin typeface="+mn-lt"/>
                <a:ea typeface="+mn-ea"/>
                <a:cs typeface="Arial" panose="020B0604020202020204" pitchFamily="34" charset="0"/>
              </a:rPr>
              <a:t>   </a:t>
            </a:r>
            <a:r>
              <a:rPr lang="en-US" sz="1200" dirty="0">
                <a:latin typeface="+mn-lt"/>
                <a:ea typeface="+mn-ea"/>
                <a:cs typeface="Arial" panose="020B0604020202020204" pitchFamily="34" charset="0"/>
              </a:rPr>
              <a:t>Goal 3: Increase No. of Students Receiving SBMH Services - </a:t>
            </a:r>
            <a:r>
              <a:rPr lang="en-US" sz="1200" dirty="0"/>
              <a:t>Primary data collection and secondary data analysis to assess the number of students receiving SBMH services</a:t>
            </a:r>
          </a:p>
          <a:p>
            <a:pPr marL="685800" marR="0" lvl="1" indent="-228600" algn="l" defTabSz="906170" rtl="0" eaLnBrk="1" fontAlgn="auto" latinLnBrk="0" hangingPunct="1">
              <a:lnSpc>
                <a:spcPct val="100000"/>
              </a:lnSpc>
              <a:spcBef>
                <a:spcPts val="0"/>
              </a:spcBef>
              <a:spcAft>
                <a:spcPts val="0"/>
              </a:spcAft>
              <a:buClrTx/>
              <a:buSzTx/>
              <a:buFont typeface="+mj-lt"/>
              <a:buAutoNum type="arabicPeriod"/>
              <a:tabLst/>
              <a:defRPr/>
            </a:pPr>
            <a:endParaRPr lang="en-US" sz="1200" dirty="0"/>
          </a:p>
          <a:p>
            <a:pPr marL="685800" marR="0" lvl="1" indent="-228600" algn="l" defTabSz="90617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lvl="0" indent="-228600">
              <a:buAutoNum type="arabicPeriod"/>
            </a:pPr>
            <a:endParaRPr lang="en-US" dirty="0"/>
          </a:p>
        </p:txBody>
      </p:sp>
      <p:sp>
        <p:nvSpPr>
          <p:cNvPr id="4" name="Slide Number Placeholder 3"/>
          <p:cNvSpPr>
            <a:spLocks noGrp="1"/>
          </p:cNvSpPr>
          <p:nvPr>
            <p:ph type="sldNum" sz="quarter" idx="10"/>
          </p:nvPr>
        </p:nvSpPr>
        <p:spPr/>
        <p:txBody>
          <a:bodyPr/>
          <a:lstStyle/>
          <a:p>
            <a:pPr defTabSz="453085">
              <a:defRPr/>
            </a:pPr>
            <a:fld id="{C63C1851-8587-49F9-A961-D4226E984982}" type="slidenum">
              <a:rPr lang="en-US">
                <a:solidFill>
                  <a:prstClr val="black"/>
                </a:solidFill>
                <a:latin typeface="Calibri" panose="020F0502020204030204"/>
              </a:rPr>
              <a:pPr defTabSz="453085">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84244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pPr rtl="0" latinLnBrk="0"/>
            <a:r>
              <a:rPr lang="en-US" sz="1200" kern="1200" dirty="0">
                <a:solidFill>
                  <a:schemeClr val="tx1"/>
                </a:solidFill>
                <a:effectLst/>
                <a:latin typeface="+mn-lt"/>
                <a:ea typeface="+mn-ea"/>
                <a:cs typeface="+mn-cs"/>
              </a:rPr>
              <a:t>Schools are strategic locations for service provision, given that they eliminate the challenge of transportation and provide access to students with unmet mental health needs. Providers</a:t>
            </a:r>
            <a:r>
              <a:rPr lang="en-US" sz="1200" kern="1200" baseline="0" dirty="0">
                <a:solidFill>
                  <a:schemeClr val="tx1"/>
                </a:solidFill>
                <a:effectLst/>
                <a:latin typeface="+mn-lt"/>
                <a:ea typeface="+mn-ea"/>
                <a:cs typeface="+mn-cs"/>
              </a:rPr>
              <a:t> partner with </a:t>
            </a:r>
            <a:r>
              <a:rPr lang="en-US" sz="1200" kern="1200" dirty="0">
                <a:solidFill>
                  <a:schemeClr val="tx1"/>
                </a:solidFill>
                <a:effectLst/>
                <a:latin typeface="+mn-lt"/>
                <a:ea typeface="+mn-ea"/>
                <a:cs typeface="+mn-cs"/>
              </a:rPr>
              <a:t>schools to identify the appropriate referral process and identification of students in need of services. Providers engage in service delivery and rely on a variety of evidence-based practices to inform their work</a:t>
            </a:r>
            <a:endParaRPr lang="en-US" dirty="0"/>
          </a:p>
          <a:p>
            <a:pPr rtl="0" latinLnBrk="0"/>
            <a:endParaRPr lang="en-US" dirty="0"/>
          </a:p>
          <a:p>
            <a:pPr rtl="0" latinLnBrk="0"/>
            <a:r>
              <a:rPr lang="en-US" dirty="0"/>
              <a:t>Providers:</a:t>
            </a:r>
          </a:p>
          <a:p>
            <a:pPr rtl="0" latinLnBrk="0"/>
            <a:endParaRPr lang="en-US" dirty="0"/>
          </a:p>
          <a:p>
            <a:pPr rtl="0" latinLnBrk="0"/>
            <a:r>
              <a:rPr lang="en-US" dirty="0"/>
              <a:t>SBMH professionals can provide services at one or multiple schools. Depending on the program, SBMH providers are either employed by mental health providers that are contracted to provide services within schools or employed directly by schools, school systems, or school district.</a:t>
            </a:r>
          </a:p>
          <a:p>
            <a:pPr rtl="0" latinLnBrk="0"/>
            <a:endParaRPr lang="en-US" dirty="0"/>
          </a:p>
          <a:p>
            <a:pPr rtl="0" latinLnBrk="0"/>
            <a:r>
              <a:rPr lang="en-US" dirty="0"/>
              <a:t>Referrals: </a:t>
            </a:r>
          </a:p>
          <a:p>
            <a:pPr rtl="0" latinLnBrk="0"/>
            <a:endParaRPr lang="en-US" dirty="0"/>
          </a:p>
          <a:p>
            <a:pPr rtl="0" latinLnBrk="0"/>
            <a:r>
              <a:rPr lang="en-US" dirty="0"/>
              <a:t>Students may be referred to SBMH services by an adult, such as a school social worker, teacher, or counselor, or by the student him/herself</a:t>
            </a:r>
          </a:p>
          <a:p>
            <a:pPr rtl="0" latinLnBrk="0"/>
            <a:endParaRPr lang="en-US" dirty="0"/>
          </a:p>
          <a:p>
            <a:pPr rtl="0" latinLnBrk="0"/>
            <a:r>
              <a:rPr lang="en-US" dirty="0"/>
              <a:t>Services:</a:t>
            </a:r>
          </a:p>
          <a:p>
            <a:pPr marL="171450" indent="-171450" rtl="0" latinLnBrk="0">
              <a:buFont typeface="Arial" panose="020B0604020202020204" pitchFamily="34" charset="0"/>
              <a:buChar char="•"/>
            </a:pPr>
            <a:r>
              <a:rPr lang="en-US" dirty="0"/>
              <a:t>Programs offer students and their families a broad spectrum of mental health services at little to no cost such as </a:t>
            </a:r>
          </a:p>
          <a:p>
            <a:pPr marL="628650" lvl="1" indent="-171450" rtl="0" latinLnBrk="0">
              <a:buFont typeface="Arial" panose="020B0604020202020204" pitchFamily="34" charset="0"/>
              <a:buChar char="•"/>
            </a:pPr>
            <a:r>
              <a:rPr lang="en-US" dirty="0"/>
              <a:t>Screening and evaluation </a:t>
            </a:r>
          </a:p>
          <a:p>
            <a:pPr marL="628650" lvl="1" indent="-171450" rtl="0" latinLnBrk="0">
              <a:buFont typeface="Arial" panose="020B0604020202020204" pitchFamily="34" charset="0"/>
              <a:buChar char="•"/>
            </a:pPr>
            <a:r>
              <a:rPr lang="en-US" dirty="0"/>
              <a:t>Psychometric testing  </a:t>
            </a:r>
          </a:p>
          <a:p>
            <a:pPr marL="628650" lvl="1" indent="-171450" rtl="0" latinLnBrk="0">
              <a:buFont typeface="Arial" panose="020B0604020202020204" pitchFamily="34" charset="0"/>
              <a:buChar char="•"/>
            </a:pPr>
            <a:r>
              <a:rPr lang="en-US" dirty="0"/>
              <a:t>Medication management  </a:t>
            </a:r>
          </a:p>
          <a:p>
            <a:pPr marL="628650" lvl="1" indent="-171450" rtl="0" latinLnBrk="0">
              <a:buFont typeface="Arial" panose="020B0604020202020204" pitchFamily="34" charset="0"/>
              <a:buChar char="•"/>
            </a:pPr>
            <a:r>
              <a:rPr lang="en-US" dirty="0"/>
              <a:t>Counseling (individual, small group, or family)</a:t>
            </a:r>
          </a:p>
          <a:p>
            <a:pPr marL="171450" indent="-171450" rtl="0" latinLnBrk="0">
              <a:buFont typeface="Arial" panose="020B0604020202020204" pitchFamily="34" charset="0"/>
              <a:buChar cha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Tier 1 </a:t>
            </a:r>
            <a:r>
              <a:rPr lang="en-US" sz="1200" kern="1200" dirty="0">
                <a:solidFill>
                  <a:schemeClr val="tx1"/>
                </a:solidFill>
                <a:effectLst/>
                <a:latin typeface="+mn-lt"/>
                <a:ea typeface="+mn-ea"/>
                <a:cs typeface="+mn-cs"/>
              </a:rPr>
              <a:t>Partnering with schools that have implemented Tier I interventions promoting universal prevention, such as Positive Behavioral Intervention and Supports (PBIS) and Youth Mental Health First Aid (YMHFA) programs before initiating SBMH services, demonstrate a school’s priority in ensuring mental wellbeing for both students and staff, resulting in an environment conducive to the layering of more targeted intervention strategies.</a:t>
            </a:r>
          </a:p>
          <a:p>
            <a:pPr marL="171450" indent="-171450" rtl="0" latinLnBrk="0">
              <a:buFont typeface="Arial" panose="020B0604020202020204" pitchFamily="34" charset="0"/>
              <a:buChar char="•"/>
            </a:pPr>
            <a:endParaRPr lang="en-US" dirty="0"/>
          </a:p>
          <a:p>
            <a:pPr rtl="0" latinLnBrk="0"/>
            <a:endParaRPr lang="en-US" dirty="0"/>
          </a:p>
          <a:p>
            <a:pPr rtl="0" latinLnBrk="0"/>
            <a:endParaRPr lang="en-US" dirty="0"/>
          </a:p>
        </p:txBody>
      </p:sp>
      <p:sp>
        <p:nvSpPr>
          <p:cNvPr id="4" name="Slide Number Placeholder 3"/>
          <p:cNvSpPr>
            <a:spLocks noGrp="1"/>
          </p:cNvSpPr>
          <p:nvPr>
            <p:ph type="sldNum" sz="quarter" idx="10"/>
          </p:nvPr>
        </p:nvSpPr>
        <p:spPr/>
        <p:txBody>
          <a:bodyPr/>
          <a:lstStyle/>
          <a:p>
            <a:pPr defTabSz="453085">
              <a:defRPr/>
            </a:pPr>
            <a:fld id="{C63C1851-8587-49F9-A961-D4226E984982}" type="slidenum">
              <a:rPr lang="en-US">
                <a:solidFill>
                  <a:prstClr val="black"/>
                </a:solidFill>
                <a:latin typeface="Calibri" panose="020F0502020204030204"/>
              </a:rPr>
              <a:pPr defTabSz="453085">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822791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435 schools</a:t>
            </a:r>
          </a:p>
          <a:p>
            <a:r>
              <a:rPr lang="en-US" dirty="0"/>
              <a:t>8,705 students</a:t>
            </a:r>
            <a:r>
              <a:rPr lang="en-US" baseline="0" dirty="0"/>
              <a:t> receiving first time services</a:t>
            </a:r>
          </a:p>
          <a:p>
            <a:r>
              <a:rPr lang="en-US" baseline="0" dirty="0"/>
              <a:t>123,002 services provided in schools</a:t>
            </a:r>
          </a:p>
          <a:p>
            <a:endParaRPr lang="en-US" baseline="0" dirty="0"/>
          </a:p>
          <a:p>
            <a:pPr marL="171450" lvl="0" indent="-171450" defTabSz="924458">
              <a:buFont typeface="Arial" panose="020B0604020202020204" pitchFamily="34" charset="0"/>
              <a:buChar char="•"/>
              <a:defRPr/>
            </a:pPr>
            <a:r>
              <a:rPr lang="en-US" dirty="0"/>
              <a:t>Note: All Region 3 counties have at least one Apex school.</a:t>
            </a:r>
          </a:p>
          <a:p>
            <a:pPr defTabSz="924458">
              <a:defRPr/>
            </a:pPr>
            <a:endParaRPr lang="en-US" dirty="0"/>
          </a:p>
          <a:p>
            <a:pPr marL="171450" indent="-171450" defTabSz="924458">
              <a:buFont typeface="Arial" panose="020B0604020202020204" pitchFamily="34" charset="0"/>
              <a:buChar char="•"/>
              <a:defRPr/>
            </a:pPr>
            <a:r>
              <a:rPr lang="en-US" dirty="0"/>
              <a:t>Apex</a:t>
            </a:r>
            <a:r>
              <a:rPr lang="en-US" baseline="0" dirty="0"/>
              <a:t> has been somewhat more highly concentrated in elementary schools, supporting the goal of early detection of mental health issues and prevention and early intervention as important in effectively promoting children’s mental health.</a:t>
            </a:r>
          </a:p>
          <a:p>
            <a:pPr marL="171450" indent="-171450" defTabSz="924458">
              <a:buFont typeface="Arial" panose="020B0604020202020204" pitchFamily="34" charset="0"/>
              <a:buChar char="•"/>
              <a:defRPr/>
            </a:pPr>
            <a:endParaRPr lang="en-US" baseline="0" dirty="0"/>
          </a:p>
          <a:p>
            <a:pPr marL="171450" indent="-171450" defTabSz="924458">
              <a:buFont typeface="Arial" panose="020B0604020202020204" pitchFamily="34" charset="0"/>
              <a:buChar char="•"/>
              <a:defRPr/>
            </a:pPr>
            <a:r>
              <a:rPr lang="en-US" baseline="0" dirty="0"/>
              <a:t>Apex is currently in 159 schools with co-existing PBIS programs, at various stages of implementation.</a:t>
            </a:r>
          </a:p>
          <a:p>
            <a:pPr marL="171450" indent="-171450" defTabSz="924458">
              <a:buFont typeface="Arial" panose="020B0604020202020204" pitchFamily="34" charset="0"/>
              <a:buChar char="•"/>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99C2DB-9918-4EC3-80B9-C39BDA8EE5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4542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Safe and Substance Free Environment</a:t>
            </a:r>
            <a:r>
              <a:rPr lang="en-US" baseline="0" dirty="0"/>
              <a:t> Scores take into account many factors, including the number of violent, drug related and bullying incidents in a school</a:t>
            </a:r>
          </a:p>
          <a:p>
            <a:endParaRPr lang="en-US" dirty="0"/>
          </a:p>
          <a:p>
            <a:r>
              <a:rPr lang="en-US" dirty="0"/>
              <a:t>In Apex Schools (n=117): There are 117 schools that</a:t>
            </a:r>
            <a:r>
              <a:rPr lang="en-US" baseline="0" dirty="0"/>
              <a:t> were reported on 3 or more times in Year 1 and Year 2, indicating an engaged Apex program and a sustained partnership between the school and the provider. We chose to examine the school climate in these schools over time (from before Apex implementation in the 2014-2015 school year and after two years of Apex program implementation in the 2016-2017 school year). </a:t>
            </a:r>
            <a:endParaRPr lang="en-US" dirty="0"/>
          </a:p>
          <a:p>
            <a:pPr marL="285750" indent="-285750">
              <a:buFontTx/>
              <a:buChar char="-"/>
            </a:pPr>
            <a:r>
              <a:rPr lang="en-US" dirty="0"/>
              <a:t>School Climate Star ratings increased </a:t>
            </a:r>
          </a:p>
          <a:p>
            <a:pPr marL="285750" indent="-285750">
              <a:buFontTx/>
              <a:buChar char="-"/>
            </a:pPr>
            <a:r>
              <a:rPr lang="en-US" dirty="0"/>
              <a:t>Safe and Substance Free Environment Scores increased</a:t>
            </a:r>
          </a:p>
          <a:p>
            <a:pPr marL="285750" indent="-285750">
              <a:buFontTx/>
              <a:buChar char="-"/>
            </a:pPr>
            <a:r>
              <a:rPr lang="en-US" dirty="0"/>
              <a:t>Average out of school suspensions (OSS) decreased by 2x the statewide average (19.24 for Apex schools vs 9.45 statewide)</a:t>
            </a:r>
          </a:p>
          <a:p>
            <a:pPr marL="285750" indent="-285750">
              <a:buFontTx/>
              <a:buChar char="-"/>
            </a:pPr>
            <a:r>
              <a:rPr lang="en-US" dirty="0"/>
              <a:t>Average number of any discipline incident decreased by 46.51 per school (vs 25.15 statewide)</a:t>
            </a:r>
          </a:p>
          <a:p>
            <a:pPr marL="285750" indent="-285750">
              <a:buFontTx/>
              <a:buChar char="-"/>
            </a:pPr>
            <a:r>
              <a:rPr lang="en-US" dirty="0"/>
              <a:t>Average number of any discipline action decreased by 42.79 per school (vs 27.15 statewide)</a:t>
            </a:r>
          </a:p>
          <a:p>
            <a:pPr marL="285750" indent="-285750">
              <a:buFontTx/>
              <a:buChar char="-"/>
            </a:pPr>
            <a:r>
              <a:rPr lang="en-US" dirty="0"/>
              <a:t>Average number of juvenile court referrals reduced</a:t>
            </a:r>
          </a:p>
          <a:p>
            <a:r>
              <a:rPr lang="en-US" dirty="0"/>
              <a:t>Apex &amp; PBIS Schools (n=47): Of</a:t>
            </a:r>
            <a:r>
              <a:rPr lang="en-US" baseline="0" dirty="0"/>
              <a:t> the 117 Apex schools, 47 were also PBIS schools.</a:t>
            </a:r>
            <a:endParaRPr lang="en-US" dirty="0"/>
          </a:p>
          <a:p>
            <a:pPr marL="285750" indent="-285750">
              <a:buFontTx/>
              <a:buChar char="-"/>
            </a:pPr>
            <a:r>
              <a:rPr lang="en-US" dirty="0"/>
              <a:t>School Climate Star ratings increased by 2x the statewide average</a:t>
            </a:r>
          </a:p>
          <a:p>
            <a:pPr marL="285750" indent="-285750">
              <a:buFontTx/>
              <a:buChar char="-"/>
            </a:pPr>
            <a:r>
              <a:rPr lang="en-US" dirty="0"/>
              <a:t>Safe and Substance Free Environment Scores increased by 2x the statewide average</a:t>
            </a:r>
          </a:p>
          <a:p>
            <a:pPr marL="285750" indent="-285750">
              <a:buFontTx/>
              <a:buChar char="-"/>
            </a:pPr>
            <a:r>
              <a:rPr lang="en-US" dirty="0"/>
              <a:t>Average number of juvenile court referrals reduced by 2x the statewide average</a:t>
            </a:r>
          </a:p>
          <a:p>
            <a:endParaRPr lang="en-US" dirty="0"/>
          </a:p>
        </p:txBody>
      </p:sp>
      <p:sp>
        <p:nvSpPr>
          <p:cNvPr id="4" name="Slide Number Placeholder 3"/>
          <p:cNvSpPr>
            <a:spLocks noGrp="1"/>
          </p:cNvSpPr>
          <p:nvPr>
            <p:ph type="sldNum" sz="quarter" idx="10"/>
          </p:nvPr>
        </p:nvSpPr>
        <p:spPr/>
        <p:txBody>
          <a:bodyPr/>
          <a:lstStyle/>
          <a:p>
            <a:fld id="{9299C2DB-9918-4EC3-80B9-C39BDA8EE572}" type="slidenum">
              <a:rPr lang="en-US" smtClean="0"/>
              <a:pPr/>
              <a:t>7</a:t>
            </a:fld>
            <a:endParaRPr lang="en-US" dirty="0"/>
          </a:p>
        </p:txBody>
      </p:sp>
    </p:spTree>
    <p:extLst>
      <p:ext uri="{BB962C8B-B14F-4D97-AF65-F5344CB8AC3E}">
        <p14:creationId xmlns:p14="http://schemas.microsoft.com/office/powerpoint/2010/main" val="755560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School-based mental health (SBMH) programs provide a continuum of mental health services to students and their families in the school setting</a:t>
            </a:r>
            <a:r>
              <a:rPr lang="en-US" baseline="0" dirty="0"/>
              <a:t> and a growing body of literature supports benefits of implementing SBMH services. As validated by Apex evaluation data we are seeing improvements in…</a:t>
            </a:r>
          </a:p>
          <a:p>
            <a:endParaRPr lang="en-US" baseline="0" dirty="0"/>
          </a:p>
          <a:p>
            <a:r>
              <a:rPr lang="en-US" baseline="0" dirty="0"/>
              <a:t>Reduction in MH stigma: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Over time we have</a:t>
            </a:r>
            <a:r>
              <a:rPr lang="en-US" sz="1200" i="0" kern="1200" baseline="0" dirty="0">
                <a:solidFill>
                  <a:schemeClr val="tx1"/>
                </a:solidFill>
                <a:effectLst/>
                <a:latin typeface="+mn-lt"/>
                <a:ea typeface="+mn-ea"/>
                <a:cs typeface="+mn-cs"/>
              </a:rPr>
              <a:t> seen an increase in referrals for service being made by parents and self or peer referrals which also indicates </a:t>
            </a:r>
            <a:r>
              <a:rPr lang="en-US" sz="1200" i="0" kern="1200" dirty="0">
                <a:solidFill>
                  <a:schemeClr val="tx1"/>
                </a:solidFill>
                <a:effectLst/>
                <a:latin typeface="+mn-lt"/>
                <a:ea typeface="+mn-ea"/>
                <a:cs typeface="+mn-cs"/>
              </a:rPr>
              <a:t>decreased stigma and increased acceptability around mental health</a:t>
            </a:r>
          </a:p>
          <a:p>
            <a:endParaRPr lang="en-US" baseline="0" dirty="0"/>
          </a:p>
          <a:p>
            <a:endParaRPr lang="en-US" baseline="0" dirty="0"/>
          </a:p>
          <a:p>
            <a:r>
              <a:rPr lang="en-US" sz="1200" i="1" kern="1200" dirty="0">
                <a:solidFill>
                  <a:schemeClr val="tx1"/>
                </a:solidFill>
                <a:effectLst/>
                <a:latin typeface="+mn-lt"/>
                <a:ea typeface="+mn-ea"/>
                <a:cs typeface="+mn-cs"/>
              </a:rPr>
              <a:t>In addition to the potential benefits we may wish</a:t>
            </a:r>
            <a:r>
              <a:rPr lang="en-US" sz="1200" i="1" kern="1200" baseline="0" dirty="0">
                <a:solidFill>
                  <a:schemeClr val="tx1"/>
                </a:solidFill>
                <a:effectLst/>
                <a:latin typeface="+mn-lt"/>
                <a:ea typeface="+mn-ea"/>
                <a:cs typeface="+mn-cs"/>
              </a:rPr>
              <a:t> to consider evaluating the potential costs of not </a:t>
            </a:r>
            <a:r>
              <a:rPr lang="en-US" sz="1200" i="1" kern="1200" dirty="0">
                <a:solidFill>
                  <a:schemeClr val="tx1"/>
                </a:solidFill>
                <a:effectLst/>
                <a:latin typeface="+mn-lt"/>
                <a:ea typeface="+mn-ea"/>
                <a:cs typeface="+mn-cs"/>
              </a:rPr>
              <a:t>implementing SBMH…..Examples of what we may want to</a:t>
            </a:r>
            <a:r>
              <a:rPr lang="en-US" sz="1200" i="1" kern="1200" baseline="0" dirty="0">
                <a:solidFill>
                  <a:schemeClr val="tx1"/>
                </a:solidFill>
                <a:effectLst/>
                <a:latin typeface="+mn-lt"/>
                <a:ea typeface="+mn-ea"/>
                <a:cs typeface="+mn-cs"/>
              </a:rPr>
              <a:t> consider:</a:t>
            </a:r>
          </a:p>
          <a:p>
            <a:pPr marL="171450" indent="-171450">
              <a:buFont typeface="Arial" panose="020B0604020202020204" pitchFamily="34" charset="0"/>
              <a:buChar char="•"/>
            </a:pPr>
            <a:r>
              <a:rPr lang="en-US" sz="1200" u="sng" kern="1200" dirty="0">
                <a:solidFill>
                  <a:schemeClr val="tx1"/>
                </a:solidFill>
                <a:effectLst/>
                <a:latin typeface="+mn-lt"/>
                <a:ea typeface="+mn-ea"/>
                <a:cs typeface="+mn-cs"/>
              </a:rPr>
              <a:t>Teacher and staff turnover:</a:t>
            </a:r>
            <a:r>
              <a:rPr lang="en-US" sz="1200" kern="1200" dirty="0">
                <a:solidFill>
                  <a:schemeClr val="tx1"/>
                </a:solidFill>
                <a:effectLst/>
                <a:latin typeface="+mn-lt"/>
                <a:ea typeface="+mn-ea"/>
                <a:cs typeface="+mn-cs"/>
              </a:rPr>
              <a:t> Schools incur costs when they have to post and hire positions whether teaching, administrative, facilities or maintenance. </a:t>
            </a:r>
          </a:p>
          <a:p>
            <a:pPr marL="171450" indent="-171450">
              <a:buFont typeface="Arial" panose="020B0604020202020204" pitchFamily="34" charset="0"/>
              <a:buChar char="•"/>
            </a:pPr>
            <a:r>
              <a:rPr lang="en-US" sz="1200" u="sng" kern="1200" dirty="0">
                <a:solidFill>
                  <a:schemeClr val="tx1"/>
                </a:solidFill>
                <a:effectLst/>
                <a:latin typeface="+mn-lt"/>
                <a:ea typeface="+mn-ea"/>
                <a:cs typeface="+mn-cs"/>
              </a:rPr>
              <a:t>Facility expenses:</a:t>
            </a:r>
            <a:r>
              <a:rPr lang="en-US" sz="1200" kern="1200" dirty="0">
                <a:solidFill>
                  <a:schemeClr val="tx1"/>
                </a:solidFill>
                <a:effectLst/>
                <a:latin typeface="+mn-lt"/>
                <a:ea typeface="+mn-ea"/>
                <a:cs typeface="+mn-cs"/>
              </a:rPr>
              <a:t> Anytime buildings, materials, technology or furniture depreciate at a faster pace than normal, items must be replaced, facilities and buildings must be repaired. School systems regularly need to repair and replace but when this is required sooner than planned it emerges as additional and unplanned expenses.</a:t>
            </a:r>
          </a:p>
          <a:p>
            <a:pPr marL="171450" indent="-171450">
              <a:buFont typeface="Arial" panose="020B0604020202020204" pitchFamily="34" charset="0"/>
              <a:buChar char="•"/>
            </a:pPr>
            <a:r>
              <a:rPr lang="en-US" sz="1200" u="sng" kern="1200" dirty="0">
                <a:solidFill>
                  <a:schemeClr val="tx1"/>
                </a:solidFill>
                <a:effectLst/>
                <a:latin typeface="+mn-lt"/>
                <a:ea typeface="+mn-ea"/>
                <a:cs typeface="+mn-cs"/>
              </a:rPr>
              <a:t>Suspensions:</a:t>
            </a:r>
            <a:r>
              <a:rPr lang="en-US" sz="1200" kern="1200" dirty="0">
                <a:solidFill>
                  <a:schemeClr val="tx1"/>
                </a:solidFill>
                <a:effectLst/>
                <a:latin typeface="+mn-lt"/>
                <a:ea typeface="+mn-ea"/>
                <a:cs typeface="+mn-cs"/>
              </a:rPr>
              <a:t> When students are remanded to in-school suspensions, additional staff and space are required to supervise students during these hours and days. Associated expenses must be covered. </a:t>
            </a:r>
          </a:p>
          <a:p>
            <a:pPr marL="171450" indent="-171450">
              <a:buFont typeface="Arial" panose="020B0604020202020204" pitchFamily="34" charset="0"/>
              <a:buChar char="•"/>
            </a:pPr>
            <a:r>
              <a:rPr lang="en-US" sz="1200" u="sng" kern="1200" dirty="0">
                <a:solidFill>
                  <a:schemeClr val="tx1"/>
                </a:solidFill>
                <a:effectLst/>
                <a:latin typeface="+mn-lt"/>
                <a:ea typeface="+mn-ea"/>
                <a:cs typeface="+mn-cs"/>
              </a:rPr>
              <a:t>Local real estate values:</a:t>
            </a:r>
            <a:r>
              <a:rPr lang="en-US" sz="1200" kern="1200" dirty="0">
                <a:solidFill>
                  <a:schemeClr val="tx1"/>
                </a:solidFill>
                <a:effectLst/>
                <a:latin typeface="+mn-lt"/>
                <a:ea typeface="+mn-ea"/>
                <a:cs typeface="+mn-cs"/>
              </a:rPr>
              <a:t> School culture and performance measures are regularly considered by real estate agents and home buyers when not only deciding which home to buy but how much to pay. Purchase prices impact home valuations and the resulting property taxes. As an important source of local revenue, whenever poor school performance decreases home values, the revenue a local government and the school system do not collect can be understood as costs to the system as well. </a:t>
            </a:r>
          </a:p>
          <a:p>
            <a:pPr marL="0" indent="0">
              <a:buFont typeface="Arial" panose="020B0604020202020204" pitchFamily="34" charset="0"/>
              <a:buNone/>
            </a:pPr>
            <a:endParaRPr lang="en-US" sz="1200" i="1"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As I’ve shared with you there is currently a range of SBMH programming that’s being implemented across the state. One is not more right than the other, local context and priorities really drive the decision to determine what's the right fit for each community. Most important is we’ve identified another strategy to provide access to MH services for our children </a:t>
            </a:r>
            <a:r>
              <a:rPr lang="en-US" baseline="0"/>
              <a:t>in Georgia. </a:t>
            </a:r>
            <a:endParaRPr lang="en-US" baseline="0" dirty="0"/>
          </a:p>
          <a:p>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23EABE5-B5CA-D149-81E6-7724CD8EBC1C}" type="slidenum">
              <a:rPr lang="en-US" smtClean="0"/>
              <a:pPr/>
              <a:t>8</a:t>
            </a:fld>
            <a:endParaRPr lang="en-US" dirty="0"/>
          </a:p>
        </p:txBody>
      </p:sp>
    </p:spTree>
    <p:extLst>
      <p:ext uri="{BB962C8B-B14F-4D97-AF65-F5344CB8AC3E}">
        <p14:creationId xmlns:p14="http://schemas.microsoft.com/office/powerpoint/2010/main" val="1028981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Thank you</a:t>
            </a:r>
          </a:p>
        </p:txBody>
      </p:sp>
      <p:sp>
        <p:nvSpPr>
          <p:cNvPr id="4" name="Slide Number Placeholder 3"/>
          <p:cNvSpPr>
            <a:spLocks noGrp="1"/>
          </p:cNvSpPr>
          <p:nvPr>
            <p:ph type="sldNum" sz="quarter" idx="10"/>
          </p:nvPr>
        </p:nvSpPr>
        <p:spPr/>
        <p:txBody>
          <a:bodyPr/>
          <a:lstStyle/>
          <a:p>
            <a:fld id="{9299C2DB-9918-4EC3-80B9-C39BDA8EE572}" type="slidenum">
              <a:rPr lang="en-US" smtClean="0"/>
              <a:t>9</a:t>
            </a:fld>
            <a:endParaRPr lang="en-US" dirty="0"/>
          </a:p>
        </p:txBody>
      </p:sp>
    </p:spTree>
    <p:extLst>
      <p:ext uri="{BB962C8B-B14F-4D97-AF65-F5344CB8AC3E}">
        <p14:creationId xmlns:p14="http://schemas.microsoft.com/office/powerpoint/2010/main" val="2112154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01F9CB9F-2145-437F-85BC-BC462333BD30}" type="datetimeFigureOut">
              <a:rPr lang="en-US" smtClean="0">
                <a:solidFill>
                  <a:prstClr val="black">
                    <a:tint val="75000"/>
                  </a:prstClr>
                </a:solidFill>
              </a:rPr>
              <a:pPr>
                <a:defRPr/>
              </a:pPr>
              <a:t>4/12/2019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5114014-B261-492A-A618-59315AAC67DD}" type="slidenum">
              <a:rPr lang="en-US" smtClean="0">
                <a:solidFill>
                  <a:prstClr val="black">
                    <a:tint val="75000"/>
                  </a:prstClr>
                </a:solidFill>
              </a:rPr>
              <a:pPr>
                <a:defRPr/>
              </a:pPr>
              <a:t>‹#›</a:t>
            </a:fld>
            <a:endParaRPr lang="en-US" dirty="0">
              <a:solidFill>
                <a:prstClr val="black">
                  <a:tint val="75000"/>
                </a:prstClr>
              </a:solidFill>
            </a:endParaRPr>
          </a:p>
        </p:txBody>
      </p:sp>
      <p:pic>
        <p:nvPicPr>
          <p:cNvPr id="8" name="Picture 7">
            <a:extLst>
              <a:ext uri="{FF2B5EF4-FFF2-40B4-BE49-F238E27FC236}">
                <a16:creationId xmlns:a16="http://schemas.microsoft.com/office/drawing/2014/main" id="{C1480E43-10D6-0B4E-B62B-CF47F16D8C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53860"/>
          <a:stretch/>
        </p:blipFill>
        <p:spPr>
          <a:xfrm>
            <a:off x="9832" y="-304800"/>
            <a:ext cx="12182168" cy="4215581"/>
          </a:xfrm>
          <a:prstGeom prst="rect">
            <a:avLst/>
          </a:prstGeom>
        </p:spPr>
      </p:pic>
      <p:pic>
        <p:nvPicPr>
          <p:cNvPr id="9" name="Picture 8">
            <a:extLst>
              <a:ext uri="{FF2B5EF4-FFF2-40B4-BE49-F238E27FC236}">
                <a16:creationId xmlns:a16="http://schemas.microsoft.com/office/drawing/2014/main" id="{EB26C576-A91A-2F4C-9BFC-DF27A94E652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094" t="77399" r="222" b="-11944"/>
          <a:stretch/>
        </p:blipFill>
        <p:spPr>
          <a:xfrm>
            <a:off x="0" y="4699819"/>
            <a:ext cx="12192000" cy="3301181"/>
          </a:xfrm>
          <a:prstGeom prst="rect">
            <a:avLst/>
          </a:prstGeom>
        </p:spPr>
      </p:pic>
    </p:spTree>
    <p:extLst>
      <p:ext uri="{BB962C8B-B14F-4D97-AF65-F5344CB8AC3E}">
        <p14:creationId xmlns:p14="http://schemas.microsoft.com/office/powerpoint/2010/main" val="381488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01F9CB9F-2145-437F-85BC-BC462333BD30}" type="datetimeFigureOut">
              <a:rPr lang="en-US" smtClean="0">
                <a:solidFill>
                  <a:prstClr val="black">
                    <a:tint val="75000"/>
                  </a:prstClr>
                </a:solidFill>
              </a:rPr>
              <a:pPr>
                <a:defRPr/>
              </a:pPr>
              <a:t>4/12/2019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5114014-B261-492A-A618-59315AAC67D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84492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01F9CB9F-2145-437F-85BC-BC462333BD30}" type="datetimeFigureOut">
              <a:rPr lang="en-US" smtClean="0">
                <a:solidFill>
                  <a:prstClr val="black">
                    <a:tint val="75000"/>
                  </a:prstClr>
                </a:solidFill>
              </a:rPr>
              <a:pPr>
                <a:defRPr/>
              </a:pPr>
              <a:t>4/12/2019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5114014-B261-492A-A618-59315AAC67D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12420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lvl1pPr>
              <a:defRPr>
                <a:latin typeface="Trajan Pro"/>
                <a:cs typeface="Trajan Pro"/>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b="0" i="0">
                <a:solidFill>
                  <a:schemeClr val="tx1">
                    <a:tint val="75000"/>
                  </a:schemeClr>
                </a:solidFill>
                <a:latin typeface="Avenir LT Std 55 Roman"/>
                <a:cs typeface="Avenir LT Std 55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bg1"/>
                </a:solidFill>
                <a:latin typeface="Avenir LT Std 35 Light"/>
                <a:cs typeface="Avenir LT Std 35 Light"/>
              </a:defRPr>
            </a:lvl1pPr>
          </a:lstStyle>
          <a:p>
            <a:pPr defTabSz="457200">
              <a:defRPr/>
            </a:pPr>
            <a:fld id="{E3FDCD33-E270-E644-AFA8-60256E3D0345}" type="datetimeFigureOut">
              <a:rPr lang="en-US" smtClean="0">
                <a:solidFill>
                  <a:prstClr val="white"/>
                </a:solidFill>
              </a:rPr>
              <a:pPr defTabSz="457200">
                <a:defRPr/>
              </a:pPr>
              <a:t>4/12/2019</a:t>
            </a:fld>
            <a:endParaRPr lang="en-US" dirty="0">
              <a:solidFill>
                <a:prstClr val="white"/>
              </a:solidFill>
            </a:endParaRPr>
          </a:p>
        </p:txBody>
      </p:sp>
      <p:sp>
        <p:nvSpPr>
          <p:cNvPr id="5" name="Footer Placeholder 4"/>
          <p:cNvSpPr>
            <a:spLocks noGrp="1"/>
          </p:cNvSpPr>
          <p:nvPr>
            <p:ph type="ftr" sz="quarter" idx="11"/>
          </p:nvPr>
        </p:nvSpPr>
        <p:spPr>
          <a:xfrm>
            <a:off x="884593" y="5069549"/>
            <a:ext cx="3860800" cy="365125"/>
          </a:xfrm>
          <a:prstGeom prst="rect">
            <a:avLst/>
          </a:prstGeom>
        </p:spPr>
        <p:txBody>
          <a:bodyPr/>
          <a:lstStyle>
            <a:lvl1pPr>
              <a:defRPr>
                <a:solidFill>
                  <a:schemeClr val="bg1">
                    <a:lumMod val="50000"/>
                  </a:schemeClr>
                </a:solidFill>
                <a:latin typeface="Avenir LT Std 35 Light"/>
                <a:cs typeface="Avenir LT Std 35 Light"/>
              </a:defRPr>
            </a:lvl1pPr>
          </a:lstStyle>
          <a:p>
            <a:pPr defTabSz="457200">
              <a:defRPr/>
            </a:pPr>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solidFill>
                <a:latin typeface="Avenir LT Std 35 Light"/>
                <a:cs typeface="Avenir LT Std 35 Light"/>
              </a:defRPr>
            </a:lvl1pPr>
          </a:lstStyle>
          <a:p>
            <a:pPr defTabSz="457200">
              <a:defRPr/>
            </a:pPr>
            <a:fld id="{A53C36EA-99B7-174E-A5A5-09832546A913}" type="slidenum">
              <a:rPr lang="en-US" smtClean="0">
                <a:solidFill>
                  <a:prstClr val="white"/>
                </a:solidFill>
              </a:rPr>
              <a:pPr defTabSz="457200">
                <a:defRPr/>
              </a:pPr>
              <a:t>‹#›</a:t>
            </a:fld>
            <a:endParaRPr lang="en-US" dirty="0">
              <a:solidFill>
                <a:prstClr val="white"/>
              </a:solidFill>
            </a:endParaRPr>
          </a:p>
        </p:txBody>
      </p:sp>
    </p:spTree>
    <p:extLst>
      <p:ext uri="{BB962C8B-B14F-4D97-AF65-F5344CB8AC3E}">
        <p14:creationId xmlns:p14="http://schemas.microsoft.com/office/powerpoint/2010/main" val="3177145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46513"/>
            <a:ext cx="10972800" cy="1143000"/>
          </a:xfrm>
          <a:prstGeom prst="rect">
            <a:avLst/>
          </a:prstGeom>
        </p:spPr>
        <p:txBody>
          <a:bodyPr/>
          <a:lstStyle>
            <a:lvl1pPr>
              <a:defRPr>
                <a:latin typeface="Trajan Pro"/>
                <a:cs typeface="Trajan Pro"/>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Avenir LT Std 45 Book"/>
                <a:cs typeface="Avenir LT Std 45 Book"/>
              </a:defRPr>
            </a:lvl1pPr>
            <a:lvl2pPr>
              <a:defRPr b="0" i="0">
                <a:latin typeface="Avenir LT Std 45 Book"/>
                <a:cs typeface="Avenir LT Std 45 Book"/>
              </a:defRPr>
            </a:lvl2pPr>
            <a:lvl3pPr>
              <a:defRPr b="0" i="0">
                <a:latin typeface="Avenir LT Std 45 Book"/>
                <a:cs typeface="Avenir LT Std 45 Book"/>
              </a:defRPr>
            </a:lvl3pPr>
            <a:lvl4pPr>
              <a:defRPr b="0" i="0">
                <a:latin typeface="Avenir LT Std 45 Book"/>
                <a:cs typeface="Avenir LT Std 45 Book"/>
              </a:defRPr>
            </a:lvl4pPr>
            <a:lvl5pPr>
              <a:defRPr b="0" i="0">
                <a:latin typeface="Avenir LT Std 45 Book"/>
                <a:cs typeface="Avenir LT Std 45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chemeClr val="bg1"/>
                </a:solidFill>
                <a:latin typeface="Avenir LT Std 35 Light"/>
                <a:cs typeface="Avenir LT Std 35 Light"/>
              </a:defRPr>
            </a:lvl1pPr>
          </a:lstStyle>
          <a:p>
            <a:pPr defTabSz="457200">
              <a:defRPr/>
            </a:pPr>
            <a:fld id="{E3FDCD33-E270-E644-AFA8-60256E3D0345}" type="datetimeFigureOut">
              <a:rPr lang="en-US" smtClean="0">
                <a:solidFill>
                  <a:prstClr val="white"/>
                </a:solidFill>
              </a:rPr>
              <a:pPr defTabSz="457200">
                <a:defRPr/>
              </a:pPr>
              <a:t>4/12/2019</a:t>
            </a:fld>
            <a:endParaRPr lang="en-US" dirty="0">
              <a:solidFill>
                <a:prstClr val="white"/>
              </a:solidFill>
            </a:endParaRPr>
          </a:p>
        </p:txBody>
      </p:sp>
      <p:sp>
        <p:nvSpPr>
          <p:cNvPr id="5" name="Footer Placeholder 4"/>
          <p:cNvSpPr>
            <a:spLocks noGrp="1"/>
          </p:cNvSpPr>
          <p:nvPr>
            <p:ph type="ftr" sz="quarter" idx="11"/>
          </p:nvPr>
        </p:nvSpPr>
        <p:spPr>
          <a:xfrm>
            <a:off x="884593" y="5069549"/>
            <a:ext cx="3860800" cy="365125"/>
          </a:xfrm>
          <a:prstGeom prst="rect">
            <a:avLst/>
          </a:prstGeom>
        </p:spPr>
        <p:txBody>
          <a:bodyPr/>
          <a:lstStyle>
            <a:lvl1pPr>
              <a:defRPr>
                <a:solidFill>
                  <a:schemeClr val="bg1">
                    <a:lumMod val="50000"/>
                  </a:schemeClr>
                </a:solidFill>
                <a:latin typeface="Avenir LT Std 35 Light"/>
                <a:cs typeface="Avenir LT Std 35 Light"/>
              </a:defRPr>
            </a:lvl1pPr>
          </a:lstStyle>
          <a:p>
            <a:pPr defTabSz="457200">
              <a:defRPr/>
            </a:pPr>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solidFill>
                <a:latin typeface="Avenir LT Std 35 Light"/>
                <a:cs typeface="Avenir LT Std 35 Light"/>
              </a:defRPr>
            </a:lvl1pPr>
          </a:lstStyle>
          <a:p>
            <a:pPr defTabSz="457200">
              <a:defRPr/>
            </a:pPr>
            <a:fld id="{A53C36EA-99B7-174E-A5A5-09832546A913}" type="slidenum">
              <a:rPr lang="en-US" smtClean="0">
                <a:solidFill>
                  <a:prstClr val="white"/>
                </a:solidFill>
              </a:rPr>
              <a:pPr defTabSz="457200">
                <a:defRPr/>
              </a:pPr>
              <a:t>‹#›</a:t>
            </a:fld>
            <a:endParaRPr lang="en-US" dirty="0">
              <a:solidFill>
                <a:prstClr val="white"/>
              </a:solidFill>
            </a:endParaRPr>
          </a:p>
        </p:txBody>
      </p:sp>
    </p:spTree>
    <p:extLst>
      <p:ext uri="{BB962C8B-B14F-4D97-AF65-F5344CB8AC3E}">
        <p14:creationId xmlns:p14="http://schemas.microsoft.com/office/powerpoint/2010/main" val="2701363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139837"/>
            <a:ext cx="10363200" cy="1362075"/>
          </a:xfrm>
          <a:prstGeom prst="rect">
            <a:avLst/>
          </a:prstGeom>
        </p:spPr>
        <p:txBody>
          <a:bodyPr anchor="t"/>
          <a:lstStyle>
            <a:lvl1pPr algn="l">
              <a:defRPr sz="4000" b="1" cap="all">
                <a:latin typeface="Trajan Pro"/>
                <a:cs typeface="Trajan Pro"/>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b="0" i="0">
                <a:solidFill>
                  <a:schemeClr val="tx1">
                    <a:tint val="75000"/>
                  </a:schemeClr>
                </a:solidFill>
                <a:latin typeface="Avenir LT Std 45 Book"/>
                <a:cs typeface="Avenir LT Std 45 Boo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sp>
        <p:nvSpPr>
          <p:cNvPr id="4" name="Date Placeholder 3"/>
          <p:cNvSpPr>
            <a:spLocks noGrp="1"/>
          </p:cNvSpPr>
          <p:nvPr>
            <p:ph type="dt" sz="half" idx="10"/>
          </p:nvPr>
        </p:nvSpPr>
        <p:spPr/>
        <p:txBody>
          <a:bodyPr/>
          <a:lstStyle>
            <a:lvl1pPr>
              <a:defRPr>
                <a:solidFill>
                  <a:schemeClr val="bg1"/>
                </a:solidFill>
                <a:latin typeface="Avenir LT Std 35 Light"/>
                <a:cs typeface="Avenir LT Std 35 Light"/>
              </a:defRPr>
            </a:lvl1pPr>
          </a:lstStyle>
          <a:p>
            <a:pPr defTabSz="457200">
              <a:defRPr/>
            </a:pPr>
            <a:fld id="{E3FDCD33-E270-E644-AFA8-60256E3D0345}" type="datetimeFigureOut">
              <a:rPr lang="en-US" smtClean="0">
                <a:solidFill>
                  <a:prstClr val="white"/>
                </a:solidFill>
              </a:rPr>
              <a:pPr defTabSz="457200">
                <a:defRPr/>
              </a:pPr>
              <a:t>4/12/2019</a:t>
            </a:fld>
            <a:endParaRPr lang="en-US" dirty="0">
              <a:solidFill>
                <a:prstClr val="white"/>
              </a:solidFill>
            </a:endParaRPr>
          </a:p>
        </p:txBody>
      </p:sp>
      <p:sp>
        <p:nvSpPr>
          <p:cNvPr id="5" name="Footer Placeholder 4"/>
          <p:cNvSpPr>
            <a:spLocks noGrp="1"/>
          </p:cNvSpPr>
          <p:nvPr>
            <p:ph type="ftr" sz="quarter" idx="11"/>
          </p:nvPr>
        </p:nvSpPr>
        <p:spPr>
          <a:xfrm>
            <a:off x="884593" y="5069549"/>
            <a:ext cx="3860800" cy="365125"/>
          </a:xfrm>
          <a:prstGeom prst="rect">
            <a:avLst/>
          </a:prstGeom>
        </p:spPr>
        <p:txBody>
          <a:bodyPr/>
          <a:lstStyle>
            <a:lvl1pPr>
              <a:defRPr>
                <a:solidFill>
                  <a:schemeClr val="bg1">
                    <a:lumMod val="50000"/>
                  </a:schemeClr>
                </a:solidFill>
                <a:latin typeface="Avenir LT Std 35 Light"/>
                <a:cs typeface="Avenir LT Std 35 Light"/>
              </a:defRPr>
            </a:lvl1pPr>
          </a:lstStyle>
          <a:p>
            <a:pPr defTabSz="457200">
              <a:defRPr/>
            </a:pPr>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solidFill>
                <a:latin typeface="Avenir LT Std 35 Light"/>
                <a:cs typeface="Avenir LT Std 35 Light"/>
              </a:defRPr>
            </a:lvl1pPr>
          </a:lstStyle>
          <a:p>
            <a:pPr defTabSz="457200">
              <a:defRPr/>
            </a:pPr>
            <a:fld id="{A53C36EA-99B7-174E-A5A5-09832546A913}" type="slidenum">
              <a:rPr lang="en-US" smtClean="0">
                <a:solidFill>
                  <a:prstClr val="white"/>
                </a:solidFill>
              </a:rPr>
              <a:pPr defTabSz="457200">
                <a:defRPr/>
              </a:pPr>
              <a:t>‹#›</a:t>
            </a:fld>
            <a:endParaRPr lang="en-US" dirty="0">
              <a:solidFill>
                <a:prstClr val="white"/>
              </a:solidFill>
            </a:endParaRPr>
          </a:p>
        </p:txBody>
      </p:sp>
    </p:spTree>
    <p:extLst>
      <p:ext uri="{BB962C8B-B14F-4D97-AF65-F5344CB8AC3E}">
        <p14:creationId xmlns:p14="http://schemas.microsoft.com/office/powerpoint/2010/main" val="848478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03089"/>
            <a:ext cx="10972800" cy="1143000"/>
          </a:xfrm>
          <a:prstGeom prst="rect">
            <a:avLst/>
          </a:prstGeom>
        </p:spPr>
        <p:txBody>
          <a:bodyPr/>
          <a:lstStyle>
            <a:lvl1pPr>
              <a:defRPr>
                <a:latin typeface="Trajan Pro"/>
                <a:cs typeface="Trajan Pro"/>
              </a:defRPr>
            </a:lvl1p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b="0" i="0">
                <a:latin typeface="Avenir LT Std 45 Book"/>
                <a:cs typeface="Avenir LT Std 45 Book"/>
              </a:defRPr>
            </a:lvl1pPr>
            <a:lvl2pPr>
              <a:defRPr sz="2400" b="0" i="0">
                <a:latin typeface="Avenir LT Std 45 Book"/>
                <a:cs typeface="Avenir LT Std 45 Book"/>
              </a:defRPr>
            </a:lvl2pPr>
            <a:lvl3pPr>
              <a:defRPr sz="2000" b="0" i="0">
                <a:latin typeface="Avenir LT Std 45 Book"/>
                <a:cs typeface="Avenir LT Std 45 Book"/>
              </a:defRPr>
            </a:lvl3pPr>
            <a:lvl4pPr>
              <a:defRPr sz="1800" b="0" i="0">
                <a:latin typeface="Avenir LT Std 45 Book"/>
                <a:cs typeface="Avenir LT Std 45 Book"/>
              </a:defRPr>
            </a:lvl4pPr>
            <a:lvl5pPr>
              <a:defRPr sz="1800" b="0" i="0">
                <a:latin typeface="Avenir LT Std 45 Book"/>
                <a:cs typeface="Avenir LT Std 45 Book"/>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b="0" i="0">
                <a:latin typeface="Avenir LT Std 45 Book"/>
                <a:cs typeface="Avenir LT Std 45 Book"/>
              </a:defRPr>
            </a:lvl1pPr>
            <a:lvl2pPr>
              <a:defRPr sz="2400" b="0" i="0">
                <a:latin typeface="Avenir LT Std 45 Book"/>
                <a:cs typeface="Avenir LT Std 45 Book"/>
              </a:defRPr>
            </a:lvl2pPr>
            <a:lvl3pPr>
              <a:defRPr sz="2000" b="0" i="0">
                <a:latin typeface="Avenir LT Std 45 Book"/>
                <a:cs typeface="Avenir LT Std 45 Book"/>
              </a:defRPr>
            </a:lvl3pPr>
            <a:lvl4pPr>
              <a:defRPr sz="1800" b="0" i="0">
                <a:latin typeface="Avenir LT Std 45 Book"/>
                <a:cs typeface="Avenir LT Std 45 Book"/>
              </a:defRPr>
            </a:lvl4pPr>
            <a:lvl5pPr>
              <a:defRPr sz="1800" b="0" i="0">
                <a:latin typeface="Avenir LT Std 45 Book"/>
                <a:cs typeface="Avenir LT Std 45 Book"/>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chemeClr val="bg1"/>
                </a:solidFill>
                <a:latin typeface="Avenir LT Std 35 Light"/>
                <a:cs typeface="Avenir LT Std 35 Light"/>
              </a:defRPr>
            </a:lvl1pPr>
          </a:lstStyle>
          <a:p>
            <a:pPr defTabSz="457200">
              <a:defRPr/>
            </a:pPr>
            <a:fld id="{E3FDCD33-E270-E644-AFA8-60256E3D0345}" type="datetimeFigureOut">
              <a:rPr lang="en-US" smtClean="0">
                <a:solidFill>
                  <a:prstClr val="white"/>
                </a:solidFill>
              </a:rPr>
              <a:pPr defTabSz="457200">
                <a:defRPr/>
              </a:pPr>
              <a:t>4/12/2019</a:t>
            </a:fld>
            <a:endParaRPr lang="en-US" dirty="0">
              <a:solidFill>
                <a:prstClr val="white"/>
              </a:solidFill>
            </a:endParaRPr>
          </a:p>
        </p:txBody>
      </p:sp>
      <p:sp>
        <p:nvSpPr>
          <p:cNvPr id="6" name="Footer Placeholder 5"/>
          <p:cNvSpPr>
            <a:spLocks noGrp="1"/>
          </p:cNvSpPr>
          <p:nvPr>
            <p:ph type="ftr" sz="quarter" idx="11"/>
          </p:nvPr>
        </p:nvSpPr>
        <p:spPr>
          <a:xfrm>
            <a:off x="884593" y="5069549"/>
            <a:ext cx="3860800" cy="365125"/>
          </a:xfrm>
          <a:prstGeom prst="rect">
            <a:avLst/>
          </a:prstGeom>
        </p:spPr>
        <p:txBody>
          <a:bodyPr/>
          <a:lstStyle>
            <a:lvl1pPr>
              <a:defRPr>
                <a:solidFill>
                  <a:schemeClr val="bg1">
                    <a:lumMod val="50000"/>
                  </a:schemeClr>
                </a:solidFill>
                <a:latin typeface="Avenir LT Std 35 Light"/>
                <a:cs typeface="Avenir LT Std 35 Light"/>
              </a:defRPr>
            </a:lvl1pPr>
          </a:lstStyle>
          <a:p>
            <a:pPr defTabSz="457200">
              <a:defRPr/>
            </a:pPr>
            <a:endParaRPr lang="en-US" dirty="0">
              <a:solidFill>
                <a:prstClr val="white">
                  <a:lumMod val="50000"/>
                </a:prstClr>
              </a:solidFill>
            </a:endParaRPr>
          </a:p>
        </p:txBody>
      </p:sp>
      <p:sp>
        <p:nvSpPr>
          <p:cNvPr id="7" name="Slide Number Placeholder 6"/>
          <p:cNvSpPr>
            <a:spLocks noGrp="1"/>
          </p:cNvSpPr>
          <p:nvPr>
            <p:ph type="sldNum" sz="quarter" idx="12"/>
          </p:nvPr>
        </p:nvSpPr>
        <p:spPr/>
        <p:txBody>
          <a:bodyPr/>
          <a:lstStyle>
            <a:lvl1pPr>
              <a:defRPr>
                <a:solidFill>
                  <a:schemeClr val="bg1"/>
                </a:solidFill>
                <a:latin typeface="Avenir LT Std 35 Light"/>
                <a:cs typeface="Avenir LT Std 35 Light"/>
              </a:defRPr>
            </a:lvl1pPr>
          </a:lstStyle>
          <a:p>
            <a:pPr defTabSz="457200">
              <a:defRPr/>
            </a:pPr>
            <a:fld id="{A53C36EA-99B7-174E-A5A5-09832546A913}" type="slidenum">
              <a:rPr lang="en-US" smtClean="0">
                <a:solidFill>
                  <a:prstClr val="white"/>
                </a:solidFill>
              </a:rPr>
              <a:pPr defTabSz="457200">
                <a:defRPr/>
              </a:pPr>
              <a:t>‹#›</a:t>
            </a:fld>
            <a:endParaRPr lang="en-US" dirty="0">
              <a:solidFill>
                <a:prstClr val="white"/>
              </a:solidFill>
            </a:endParaRPr>
          </a:p>
        </p:txBody>
      </p:sp>
    </p:spTree>
    <p:extLst>
      <p:ext uri="{BB962C8B-B14F-4D97-AF65-F5344CB8AC3E}">
        <p14:creationId xmlns:p14="http://schemas.microsoft.com/office/powerpoint/2010/main" val="871284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3089"/>
            <a:ext cx="10972800" cy="1143000"/>
          </a:xfrm>
          <a:prstGeom prst="rect">
            <a:avLst/>
          </a:prstGeom>
        </p:spPr>
        <p:txBody>
          <a:bodyPr/>
          <a:lstStyle>
            <a:lvl1pPr>
              <a:defRPr>
                <a:latin typeface="Trajan Pro"/>
                <a:cs typeface="Trajan Pro"/>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0" i="0">
                <a:latin typeface="Avenir LT Std 85 Heavy"/>
                <a:cs typeface="Avenir LT Std 85 Heav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b="0" i="0">
                <a:latin typeface="Avenir LT Std 55 Roman"/>
                <a:cs typeface="Avenir LT Std 55 Roman"/>
              </a:defRPr>
            </a:lvl1pPr>
            <a:lvl2pPr>
              <a:defRPr sz="2000" b="0" i="0">
                <a:latin typeface="Avenir LT Std 55 Roman"/>
                <a:cs typeface="Avenir LT Std 55 Roman"/>
              </a:defRPr>
            </a:lvl2pPr>
            <a:lvl3pPr>
              <a:defRPr sz="1800" b="0" i="0">
                <a:latin typeface="Avenir LT Std 55 Roman"/>
                <a:cs typeface="Avenir LT Std 55 Roman"/>
              </a:defRPr>
            </a:lvl3pPr>
            <a:lvl4pPr>
              <a:defRPr sz="1600" b="0" i="0">
                <a:latin typeface="Avenir LT Std 55 Roman"/>
                <a:cs typeface="Avenir LT Std 55 Roman"/>
              </a:defRPr>
            </a:lvl4pPr>
            <a:lvl5pPr>
              <a:defRPr sz="1600" b="0" i="0">
                <a:latin typeface="Avenir LT Std 55 Roman"/>
                <a:cs typeface="Avenir LT Std 55 Roman"/>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0" i="0">
                <a:latin typeface="Avenir LT Std 85 Heavy"/>
                <a:cs typeface="Avenir LT Std 85 Heav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b="0" i="0">
                <a:latin typeface="Avenir LT Std 55 Roman"/>
                <a:cs typeface="Avenir LT Std 55 Roman"/>
              </a:defRPr>
            </a:lvl1pPr>
            <a:lvl2pPr>
              <a:defRPr sz="2000" b="0" i="0">
                <a:latin typeface="Avenir LT Std 55 Roman"/>
                <a:cs typeface="Avenir LT Std 55 Roman"/>
              </a:defRPr>
            </a:lvl2pPr>
            <a:lvl3pPr>
              <a:defRPr sz="1800" b="0" i="0">
                <a:latin typeface="Avenir LT Std 55 Roman"/>
                <a:cs typeface="Avenir LT Std 55 Roman"/>
              </a:defRPr>
            </a:lvl3pPr>
            <a:lvl4pPr>
              <a:defRPr sz="1600" b="0" i="0">
                <a:latin typeface="Avenir LT Std 55 Roman"/>
                <a:cs typeface="Avenir LT Std 55 Roman"/>
              </a:defRPr>
            </a:lvl4pPr>
            <a:lvl5pPr>
              <a:defRPr sz="1600" b="0" i="0">
                <a:latin typeface="Avenir LT Std 55 Roman"/>
                <a:cs typeface="Avenir LT Std 55 Roman"/>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solidFill>
                  <a:schemeClr val="bg1"/>
                </a:solidFill>
                <a:latin typeface="Avenir LT Std 35 Light"/>
                <a:cs typeface="Avenir LT Std 35 Light"/>
              </a:defRPr>
            </a:lvl1pPr>
          </a:lstStyle>
          <a:p>
            <a:pPr defTabSz="457200">
              <a:defRPr/>
            </a:pPr>
            <a:fld id="{E3FDCD33-E270-E644-AFA8-60256E3D0345}" type="datetimeFigureOut">
              <a:rPr lang="en-US" smtClean="0">
                <a:solidFill>
                  <a:prstClr val="white"/>
                </a:solidFill>
              </a:rPr>
              <a:pPr defTabSz="457200">
                <a:defRPr/>
              </a:pPr>
              <a:t>4/12/2019</a:t>
            </a:fld>
            <a:endParaRPr lang="en-US" dirty="0">
              <a:solidFill>
                <a:prstClr val="white"/>
              </a:solidFill>
            </a:endParaRPr>
          </a:p>
        </p:txBody>
      </p:sp>
      <p:sp>
        <p:nvSpPr>
          <p:cNvPr id="9" name="Slide Number Placeholder 8"/>
          <p:cNvSpPr>
            <a:spLocks noGrp="1"/>
          </p:cNvSpPr>
          <p:nvPr>
            <p:ph type="sldNum" sz="quarter" idx="12"/>
          </p:nvPr>
        </p:nvSpPr>
        <p:spPr/>
        <p:txBody>
          <a:bodyPr/>
          <a:lstStyle>
            <a:lvl1pPr>
              <a:defRPr>
                <a:solidFill>
                  <a:schemeClr val="bg1"/>
                </a:solidFill>
                <a:latin typeface="Avenir LT Std 35 Light"/>
                <a:cs typeface="Avenir LT Std 35 Light"/>
              </a:defRPr>
            </a:lvl1pPr>
          </a:lstStyle>
          <a:p>
            <a:pPr defTabSz="457200">
              <a:defRPr/>
            </a:pPr>
            <a:fld id="{A53C36EA-99B7-174E-A5A5-09832546A913}" type="slidenum">
              <a:rPr lang="en-US" smtClean="0">
                <a:solidFill>
                  <a:prstClr val="white"/>
                </a:solidFill>
              </a:rPr>
              <a:pPr defTabSz="457200">
                <a:defRPr/>
              </a:pPr>
              <a:t>‹#›</a:t>
            </a:fld>
            <a:endParaRPr lang="en-US" dirty="0">
              <a:solidFill>
                <a:prstClr val="white"/>
              </a:solidFill>
            </a:endParaRPr>
          </a:p>
        </p:txBody>
      </p:sp>
    </p:spTree>
    <p:extLst>
      <p:ext uri="{BB962C8B-B14F-4D97-AF65-F5344CB8AC3E}">
        <p14:creationId xmlns:p14="http://schemas.microsoft.com/office/powerpoint/2010/main" val="971376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03089"/>
            <a:ext cx="10972800" cy="1143000"/>
          </a:xfrm>
          <a:prstGeom prst="rect">
            <a:avLst/>
          </a:prstGeom>
        </p:spPr>
        <p:txBody>
          <a:bodyPr/>
          <a:lstStyle>
            <a:lvl1pPr>
              <a:defRPr>
                <a:latin typeface="Trajan Pro"/>
                <a:cs typeface="Trajan Pro"/>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chemeClr val="bg1"/>
                </a:solidFill>
                <a:latin typeface="Avenir LT Std 35 Light"/>
                <a:cs typeface="Avenir LT Std 35 Light"/>
              </a:defRPr>
            </a:lvl1pPr>
          </a:lstStyle>
          <a:p>
            <a:pPr defTabSz="457200">
              <a:defRPr/>
            </a:pPr>
            <a:fld id="{E3FDCD33-E270-E644-AFA8-60256E3D0345}" type="datetimeFigureOut">
              <a:rPr lang="en-US" smtClean="0">
                <a:solidFill>
                  <a:prstClr val="white"/>
                </a:solidFill>
              </a:rPr>
              <a:pPr defTabSz="457200">
                <a:defRPr/>
              </a:pPr>
              <a:t>4/12/2019</a:t>
            </a:fld>
            <a:endParaRPr lang="en-US" dirty="0">
              <a:solidFill>
                <a:prstClr val="white"/>
              </a:solidFill>
            </a:endParaRPr>
          </a:p>
        </p:txBody>
      </p:sp>
      <p:sp>
        <p:nvSpPr>
          <p:cNvPr id="4" name="Footer Placeholder 3"/>
          <p:cNvSpPr>
            <a:spLocks noGrp="1"/>
          </p:cNvSpPr>
          <p:nvPr>
            <p:ph type="ftr" sz="quarter" idx="11"/>
          </p:nvPr>
        </p:nvSpPr>
        <p:spPr>
          <a:xfrm>
            <a:off x="884593" y="5069549"/>
            <a:ext cx="3860800" cy="365125"/>
          </a:xfrm>
          <a:prstGeom prst="rect">
            <a:avLst/>
          </a:prstGeom>
        </p:spPr>
        <p:txBody>
          <a:bodyPr/>
          <a:lstStyle>
            <a:lvl1pPr>
              <a:defRPr>
                <a:solidFill>
                  <a:schemeClr val="bg1">
                    <a:lumMod val="50000"/>
                  </a:schemeClr>
                </a:solidFill>
                <a:latin typeface="Avenir LT Std 35 Light"/>
                <a:cs typeface="Avenir LT Std 35 Light"/>
              </a:defRPr>
            </a:lvl1pPr>
          </a:lstStyle>
          <a:p>
            <a:pPr defTabSz="457200">
              <a:defRPr/>
            </a:pPr>
            <a:endParaRPr lang="en-US" dirty="0">
              <a:solidFill>
                <a:prstClr val="white">
                  <a:lumMod val="50000"/>
                </a:prstClr>
              </a:solidFill>
            </a:endParaRPr>
          </a:p>
        </p:txBody>
      </p:sp>
      <p:sp>
        <p:nvSpPr>
          <p:cNvPr id="5" name="Slide Number Placeholder 4"/>
          <p:cNvSpPr>
            <a:spLocks noGrp="1"/>
          </p:cNvSpPr>
          <p:nvPr>
            <p:ph type="sldNum" sz="quarter" idx="12"/>
          </p:nvPr>
        </p:nvSpPr>
        <p:spPr/>
        <p:txBody>
          <a:bodyPr/>
          <a:lstStyle>
            <a:lvl1pPr>
              <a:defRPr>
                <a:solidFill>
                  <a:schemeClr val="bg1"/>
                </a:solidFill>
                <a:latin typeface="Avenir LT Std 35 Light"/>
                <a:cs typeface="Avenir LT Std 35 Light"/>
              </a:defRPr>
            </a:lvl1pPr>
          </a:lstStyle>
          <a:p>
            <a:pPr defTabSz="457200">
              <a:defRPr/>
            </a:pPr>
            <a:fld id="{A53C36EA-99B7-174E-A5A5-09832546A913}" type="slidenum">
              <a:rPr lang="en-US" smtClean="0">
                <a:solidFill>
                  <a:prstClr val="white"/>
                </a:solidFill>
              </a:rPr>
              <a:pPr defTabSz="457200">
                <a:defRPr/>
              </a:pPr>
              <a:t>‹#›</a:t>
            </a:fld>
            <a:endParaRPr lang="en-US" dirty="0">
              <a:solidFill>
                <a:prstClr val="white"/>
              </a:solidFill>
            </a:endParaRPr>
          </a:p>
        </p:txBody>
      </p:sp>
    </p:spTree>
    <p:extLst>
      <p:ext uri="{BB962C8B-B14F-4D97-AF65-F5344CB8AC3E}">
        <p14:creationId xmlns:p14="http://schemas.microsoft.com/office/powerpoint/2010/main" val="3434235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pPr defTabSz="457200">
              <a:defRPr/>
            </a:pPr>
            <a:fld id="{E3FDCD33-E270-E644-AFA8-60256E3D0345}" type="datetimeFigureOut">
              <a:rPr lang="en-US" smtClean="0">
                <a:solidFill>
                  <a:prstClr val="white"/>
                </a:solidFill>
              </a:rPr>
              <a:pPr defTabSz="457200">
                <a:defRPr/>
              </a:pPr>
              <a:t>4/12/2019</a:t>
            </a:fld>
            <a:endParaRPr lang="en-US" dirty="0">
              <a:solidFill>
                <a:prstClr val="white"/>
              </a:solidFill>
            </a:endParaRPr>
          </a:p>
        </p:txBody>
      </p:sp>
      <p:sp>
        <p:nvSpPr>
          <p:cNvPr id="3" name="Footer Placeholder 2"/>
          <p:cNvSpPr>
            <a:spLocks noGrp="1"/>
          </p:cNvSpPr>
          <p:nvPr>
            <p:ph type="ftr" sz="quarter" idx="11"/>
          </p:nvPr>
        </p:nvSpPr>
        <p:spPr>
          <a:xfrm>
            <a:off x="884593" y="5069549"/>
            <a:ext cx="3860800" cy="365125"/>
          </a:xfrm>
          <a:prstGeom prst="rect">
            <a:avLst/>
          </a:prstGeom>
        </p:spPr>
        <p:txBody>
          <a:bodyPr/>
          <a:lstStyle>
            <a:lvl1pPr>
              <a:defRPr>
                <a:solidFill>
                  <a:schemeClr val="bg1">
                    <a:lumMod val="50000"/>
                  </a:schemeClr>
                </a:solidFill>
                <a:latin typeface="Avenir LT Std 35 Light"/>
                <a:cs typeface="Avenir LT Std 35 Light"/>
              </a:defRPr>
            </a:lvl1pPr>
          </a:lstStyle>
          <a:p>
            <a:pPr defTabSz="457200">
              <a:defRPr/>
            </a:pPr>
            <a:endParaRPr lang="en-US" dirty="0">
              <a:solidFill>
                <a:prstClr val="white">
                  <a:lumMod val="50000"/>
                </a:prstClr>
              </a:solidFill>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pPr defTabSz="457200">
              <a:defRPr/>
            </a:pPr>
            <a:fld id="{A53C36EA-99B7-174E-A5A5-09832546A913}" type="slidenum">
              <a:rPr lang="en-US" smtClean="0">
                <a:solidFill>
                  <a:prstClr val="white"/>
                </a:solidFill>
              </a:rPr>
              <a:pPr defTabSz="457200">
                <a:defRPr/>
              </a:pPr>
              <a:t>‹#›</a:t>
            </a:fld>
            <a:endParaRPr lang="en-US" dirty="0">
              <a:solidFill>
                <a:prstClr val="white"/>
              </a:solidFill>
            </a:endParaRPr>
          </a:p>
        </p:txBody>
      </p:sp>
    </p:spTree>
    <p:extLst>
      <p:ext uri="{BB962C8B-B14F-4D97-AF65-F5344CB8AC3E}">
        <p14:creationId xmlns:p14="http://schemas.microsoft.com/office/powerpoint/2010/main" val="2131627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a:prstGeom prst="rect">
            <a:avLst/>
          </a:prstGeom>
        </p:spPr>
        <p:txBody>
          <a:bodyPr anchor="b"/>
          <a:lstStyle>
            <a:lvl1pPr algn="l">
              <a:defRPr sz="2000" b="1">
                <a:latin typeface="Trajan Pro"/>
                <a:cs typeface="Trajan Pro"/>
              </a:defRPr>
            </a:lvl1pPr>
          </a:lstStyle>
          <a:p>
            <a:r>
              <a:rPr lang="en-US" dirty="0"/>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b="0" i="0">
                <a:latin typeface="Avenir LT Std 55 Roman"/>
                <a:cs typeface="Avenir LT Std 55 Roman"/>
              </a:defRPr>
            </a:lvl1pPr>
            <a:lvl2pPr>
              <a:defRPr sz="2800" b="0" i="0">
                <a:latin typeface="Avenir LT Std 55 Roman"/>
                <a:cs typeface="Avenir LT Std 55 Roman"/>
              </a:defRPr>
            </a:lvl2pPr>
            <a:lvl3pPr>
              <a:defRPr sz="2400" b="0" i="0">
                <a:latin typeface="Avenir LT Std 55 Roman"/>
                <a:cs typeface="Avenir LT Std 55 Roman"/>
              </a:defRPr>
            </a:lvl3pPr>
            <a:lvl4pPr>
              <a:defRPr sz="2000" b="0" i="0">
                <a:latin typeface="Avenir LT Std 55 Roman"/>
                <a:cs typeface="Avenir LT Std 55 Roman"/>
              </a:defRPr>
            </a:lvl4pPr>
            <a:lvl5pPr>
              <a:defRPr sz="2000" b="0" i="0">
                <a:latin typeface="Avenir LT Std 55 Roman"/>
                <a:cs typeface="Avenir LT Std 55 Roman"/>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atin typeface="Avenir LT Std 35 Light"/>
                <a:cs typeface="Avenir LT Std 35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solidFill>
                  <a:schemeClr val="bg1"/>
                </a:solidFill>
                <a:latin typeface="Avenir LT Std 35 Light"/>
                <a:cs typeface="Avenir LT Std 35 Light"/>
              </a:defRPr>
            </a:lvl1pPr>
          </a:lstStyle>
          <a:p>
            <a:pPr defTabSz="457200">
              <a:defRPr/>
            </a:pPr>
            <a:fld id="{E3FDCD33-E270-E644-AFA8-60256E3D0345}" type="datetimeFigureOut">
              <a:rPr lang="en-US" smtClean="0">
                <a:solidFill>
                  <a:prstClr val="white"/>
                </a:solidFill>
              </a:rPr>
              <a:pPr defTabSz="457200">
                <a:defRPr/>
              </a:pPr>
              <a:t>4/12/2019</a:t>
            </a:fld>
            <a:endParaRPr lang="en-US" dirty="0">
              <a:solidFill>
                <a:prstClr val="white"/>
              </a:solidFill>
            </a:endParaRPr>
          </a:p>
        </p:txBody>
      </p:sp>
      <p:sp>
        <p:nvSpPr>
          <p:cNvPr id="6" name="Footer Placeholder 5"/>
          <p:cNvSpPr>
            <a:spLocks noGrp="1"/>
          </p:cNvSpPr>
          <p:nvPr>
            <p:ph type="ftr" sz="quarter" idx="11"/>
          </p:nvPr>
        </p:nvSpPr>
        <p:spPr>
          <a:xfrm>
            <a:off x="884593" y="5069549"/>
            <a:ext cx="3860800" cy="365125"/>
          </a:xfrm>
          <a:prstGeom prst="rect">
            <a:avLst/>
          </a:prstGeom>
        </p:spPr>
        <p:txBody>
          <a:bodyPr/>
          <a:lstStyle>
            <a:lvl1pPr>
              <a:defRPr>
                <a:solidFill>
                  <a:schemeClr val="bg1">
                    <a:lumMod val="50000"/>
                  </a:schemeClr>
                </a:solidFill>
                <a:latin typeface="Avenir LT Std 35 Light"/>
                <a:cs typeface="Avenir LT Std 35 Light"/>
              </a:defRPr>
            </a:lvl1pPr>
          </a:lstStyle>
          <a:p>
            <a:pPr defTabSz="457200">
              <a:defRPr/>
            </a:pPr>
            <a:endParaRPr lang="en-US" dirty="0">
              <a:solidFill>
                <a:prstClr val="white">
                  <a:lumMod val="50000"/>
                </a:prstClr>
              </a:solidFill>
            </a:endParaRPr>
          </a:p>
        </p:txBody>
      </p:sp>
      <p:sp>
        <p:nvSpPr>
          <p:cNvPr id="7" name="Slide Number Placeholder 6"/>
          <p:cNvSpPr>
            <a:spLocks noGrp="1"/>
          </p:cNvSpPr>
          <p:nvPr>
            <p:ph type="sldNum" sz="quarter" idx="12"/>
          </p:nvPr>
        </p:nvSpPr>
        <p:spPr/>
        <p:txBody>
          <a:bodyPr/>
          <a:lstStyle>
            <a:lvl1pPr>
              <a:defRPr>
                <a:solidFill>
                  <a:schemeClr val="bg1"/>
                </a:solidFill>
                <a:latin typeface="Avenir LT Std 35 Light"/>
                <a:cs typeface="Avenir LT Std 35 Light"/>
              </a:defRPr>
            </a:lvl1pPr>
          </a:lstStyle>
          <a:p>
            <a:pPr defTabSz="457200">
              <a:defRPr/>
            </a:pPr>
            <a:fld id="{A53C36EA-99B7-174E-A5A5-09832546A913}" type="slidenum">
              <a:rPr lang="en-US" smtClean="0">
                <a:solidFill>
                  <a:prstClr val="white"/>
                </a:solidFill>
              </a:rPr>
              <a:pPr defTabSz="457200">
                <a:defRPr/>
              </a:pPr>
              <a:t>‹#›</a:t>
            </a:fld>
            <a:endParaRPr lang="en-US" dirty="0">
              <a:solidFill>
                <a:prstClr val="white"/>
              </a:solidFill>
            </a:endParaRPr>
          </a:p>
        </p:txBody>
      </p:sp>
    </p:spTree>
    <p:extLst>
      <p:ext uri="{BB962C8B-B14F-4D97-AF65-F5344CB8AC3E}">
        <p14:creationId xmlns:p14="http://schemas.microsoft.com/office/powerpoint/2010/main" val="4028518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01F9CB9F-2145-437F-85BC-BC462333BD30}" type="datetimeFigureOut">
              <a:rPr lang="en-US" smtClean="0">
                <a:solidFill>
                  <a:prstClr val="black">
                    <a:tint val="75000"/>
                  </a:prstClr>
                </a:solidFill>
              </a:rPr>
              <a:pPr>
                <a:defRPr/>
              </a:pPr>
              <a:t>4/12/2019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5114014-B261-492A-A618-59315AAC67D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04836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atin typeface="Trajan Pro"/>
                <a:cs typeface="Trajan Pro"/>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venir LT Std 35 Light"/>
                <a:cs typeface="Avenir LT Std 35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solidFill>
                  <a:schemeClr val="bg1"/>
                </a:solidFill>
                <a:latin typeface="Avenir LT Std 35 Light"/>
                <a:cs typeface="Avenir LT Std 35 Light"/>
              </a:defRPr>
            </a:lvl1pPr>
          </a:lstStyle>
          <a:p>
            <a:pPr defTabSz="457200">
              <a:defRPr/>
            </a:pPr>
            <a:fld id="{E3FDCD33-E270-E644-AFA8-60256E3D0345}" type="datetimeFigureOut">
              <a:rPr lang="en-US" smtClean="0">
                <a:solidFill>
                  <a:prstClr val="white"/>
                </a:solidFill>
              </a:rPr>
              <a:pPr defTabSz="457200">
                <a:defRPr/>
              </a:pPr>
              <a:t>4/12/2019</a:t>
            </a:fld>
            <a:endParaRPr lang="en-US" dirty="0">
              <a:solidFill>
                <a:prstClr val="white"/>
              </a:solidFill>
            </a:endParaRPr>
          </a:p>
        </p:txBody>
      </p:sp>
      <p:sp>
        <p:nvSpPr>
          <p:cNvPr id="6" name="Footer Placeholder 5"/>
          <p:cNvSpPr>
            <a:spLocks noGrp="1"/>
          </p:cNvSpPr>
          <p:nvPr>
            <p:ph type="ftr" sz="quarter" idx="11"/>
          </p:nvPr>
        </p:nvSpPr>
        <p:spPr>
          <a:xfrm>
            <a:off x="884593" y="5069549"/>
            <a:ext cx="3860800" cy="365125"/>
          </a:xfrm>
          <a:prstGeom prst="rect">
            <a:avLst/>
          </a:prstGeom>
        </p:spPr>
        <p:txBody>
          <a:bodyPr/>
          <a:lstStyle>
            <a:lvl1pPr>
              <a:defRPr>
                <a:solidFill>
                  <a:schemeClr val="bg1">
                    <a:lumMod val="50000"/>
                  </a:schemeClr>
                </a:solidFill>
                <a:latin typeface="Avenir LT Std 35 Light"/>
                <a:cs typeface="Avenir LT Std 35 Light"/>
              </a:defRPr>
            </a:lvl1pPr>
          </a:lstStyle>
          <a:p>
            <a:pPr defTabSz="457200">
              <a:defRPr/>
            </a:pPr>
            <a:endParaRPr lang="en-US" dirty="0">
              <a:solidFill>
                <a:prstClr val="white">
                  <a:lumMod val="50000"/>
                </a:prstClr>
              </a:solidFill>
            </a:endParaRPr>
          </a:p>
        </p:txBody>
      </p:sp>
      <p:sp>
        <p:nvSpPr>
          <p:cNvPr id="7" name="Slide Number Placeholder 6"/>
          <p:cNvSpPr>
            <a:spLocks noGrp="1"/>
          </p:cNvSpPr>
          <p:nvPr>
            <p:ph type="sldNum" sz="quarter" idx="12"/>
          </p:nvPr>
        </p:nvSpPr>
        <p:spPr/>
        <p:txBody>
          <a:bodyPr/>
          <a:lstStyle>
            <a:lvl1pPr>
              <a:defRPr>
                <a:solidFill>
                  <a:schemeClr val="bg1"/>
                </a:solidFill>
                <a:latin typeface="Avenir LT Std 35 Light"/>
                <a:cs typeface="Avenir LT Std 35 Light"/>
              </a:defRPr>
            </a:lvl1pPr>
          </a:lstStyle>
          <a:p>
            <a:pPr defTabSz="457200">
              <a:defRPr/>
            </a:pPr>
            <a:fld id="{A53C36EA-99B7-174E-A5A5-09832546A913}" type="slidenum">
              <a:rPr lang="en-US" smtClean="0">
                <a:solidFill>
                  <a:prstClr val="white"/>
                </a:solidFill>
              </a:rPr>
              <a:pPr defTabSz="457200">
                <a:defRPr/>
              </a:pPr>
              <a:t>‹#›</a:t>
            </a:fld>
            <a:endParaRPr lang="en-US" dirty="0">
              <a:solidFill>
                <a:prstClr val="white"/>
              </a:solidFill>
            </a:endParaRPr>
          </a:p>
        </p:txBody>
      </p:sp>
    </p:spTree>
    <p:extLst>
      <p:ext uri="{BB962C8B-B14F-4D97-AF65-F5344CB8AC3E}">
        <p14:creationId xmlns:p14="http://schemas.microsoft.com/office/powerpoint/2010/main" val="2616495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03089"/>
            <a:ext cx="10972800" cy="1143000"/>
          </a:xfrm>
          <a:prstGeom prst="rect">
            <a:avLst/>
          </a:prstGeom>
        </p:spPr>
        <p:txBody>
          <a:bodyPr/>
          <a:lstStyle>
            <a:lvl1pPr>
              <a:defRPr>
                <a:latin typeface="Trajan Pro"/>
                <a:cs typeface="Trajan Pro"/>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0" i="0">
                <a:latin typeface="Avenir LT Std 55 Roman"/>
                <a:cs typeface="Avenir LT Std 55 Roman"/>
              </a:defRPr>
            </a:lvl1pPr>
            <a:lvl2pPr>
              <a:defRPr b="0" i="0">
                <a:latin typeface="Avenir LT Std 55 Roman"/>
                <a:cs typeface="Avenir LT Std 55 Roman"/>
              </a:defRPr>
            </a:lvl2pPr>
            <a:lvl3pPr>
              <a:defRPr b="0" i="0">
                <a:latin typeface="Avenir LT Std 55 Roman"/>
                <a:cs typeface="Avenir LT Std 55 Roman"/>
              </a:defRPr>
            </a:lvl3pPr>
            <a:lvl4pPr>
              <a:defRPr b="0" i="0">
                <a:latin typeface="Avenir LT Std 55 Roman"/>
                <a:cs typeface="Avenir LT Std 55 Roman"/>
              </a:defRPr>
            </a:lvl4pPr>
            <a:lvl5pPr>
              <a:defRPr b="0" i="0">
                <a:latin typeface="Avenir LT Std 55 Roman"/>
                <a:cs typeface="Avenir LT Std 55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chemeClr val="bg1"/>
                </a:solidFill>
                <a:latin typeface="Avenir LT Std 35 Light"/>
                <a:cs typeface="Avenir LT Std 35 Light"/>
              </a:defRPr>
            </a:lvl1pPr>
          </a:lstStyle>
          <a:p>
            <a:pPr defTabSz="457200">
              <a:defRPr/>
            </a:pPr>
            <a:fld id="{E3FDCD33-E270-E644-AFA8-60256E3D0345}" type="datetimeFigureOut">
              <a:rPr lang="en-US" smtClean="0">
                <a:solidFill>
                  <a:prstClr val="white"/>
                </a:solidFill>
              </a:rPr>
              <a:pPr defTabSz="457200">
                <a:defRPr/>
              </a:pPr>
              <a:t>4/12/2019</a:t>
            </a:fld>
            <a:endParaRPr lang="en-US" dirty="0">
              <a:solidFill>
                <a:prstClr val="white"/>
              </a:solidFill>
            </a:endParaRPr>
          </a:p>
        </p:txBody>
      </p:sp>
      <p:sp>
        <p:nvSpPr>
          <p:cNvPr id="5" name="Footer Placeholder 4"/>
          <p:cNvSpPr>
            <a:spLocks noGrp="1"/>
          </p:cNvSpPr>
          <p:nvPr>
            <p:ph type="ftr" sz="quarter" idx="11"/>
          </p:nvPr>
        </p:nvSpPr>
        <p:spPr>
          <a:xfrm>
            <a:off x="884593" y="5069549"/>
            <a:ext cx="3860800" cy="365125"/>
          </a:xfrm>
          <a:prstGeom prst="rect">
            <a:avLst/>
          </a:prstGeom>
        </p:spPr>
        <p:txBody>
          <a:bodyPr/>
          <a:lstStyle>
            <a:lvl1pPr>
              <a:defRPr>
                <a:solidFill>
                  <a:schemeClr val="bg1">
                    <a:lumMod val="50000"/>
                  </a:schemeClr>
                </a:solidFill>
                <a:latin typeface="Avenir LT Std 35 Light"/>
                <a:cs typeface="Avenir LT Std 35 Light"/>
              </a:defRPr>
            </a:lvl1pPr>
          </a:lstStyle>
          <a:p>
            <a:pPr defTabSz="457200">
              <a:defRPr/>
            </a:pPr>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solidFill>
                <a:latin typeface="Avenir LT Std 35 Light"/>
                <a:cs typeface="Avenir LT Std 35 Light"/>
              </a:defRPr>
            </a:lvl1pPr>
          </a:lstStyle>
          <a:p>
            <a:pPr defTabSz="457200">
              <a:defRPr/>
            </a:pPr>
            <a:fld id="{A53C36EA-99B7-174E-A5A5-09832546A913}" type="slidenum">
              <a:rPr lang="en-US" smtClean="0">
                <a:solidFill>
                  <a:prstClr val="white"/>
                </a:solidFill>
              </a:rPr>
              <a:pPr defTabSz="457200">
                <a:defRPr/>
              </a:pPr>
              <a:t>‹#›</a:t>
            </a:fld>
            <a:endParaRPr lang="en-US" dirty="0">
              <a:solidFill>
                <a:prstClr val="white"/>
              </a:solidFill>
            </a:endParaRPr>
          </a:p>
        </p:txBody>
      </p:sp>
    </p:spTree>
    <p:extLst>
      <p:ext uri="{BB962C8B-B14F-4D97-AF65-F5344CB8AC3E}">
        <p14:creationId xmlns:p14="http://schemas.microsoft.com/office/powerpoint/2010/main" val="1595031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a:prstGeom prst="rect">
            <a:avLst/>
          </a:prstGeom>
        </p:spPr>
        <p:txBody>
          <a:bodyPr vert="eaVert"/>
          <a:lstStyle>
            <a:lvl1pPr>
              <a:defRPr>
                <a:latin typeface="Trajan Pro"/>
                <a:cs typeface="Trajan Pro"/>
              </a:defRPr>
            </a:lvl1pPr>
          </a:lstStyle>
          <a:p>
            <a:r>
              <a:rPr lang="en-US" dirty="0"/>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lvl1pPr>
              <a:defRPr b="0" i="0">
                <a:latin typeface="Avenir LT Std 55 Roman"/>
                <a:cs typeface="Avenir LT Std 55 Roman"/>
              </a:defRPr>
            </a:lvl1pPr>
            <a:lvl2pPr>
              <a:defRPr b="0" i="0">
                <a:latin typeface="Avenir LT Std 55 Roman"/>
                <a:cs typeface="Avenir LT Std 55 Roman"/>
              </a:defRPr>
            </a:lvl2pPr>
            <a:lvl3pPr>
              <a:defRPr b="0" i="0">
                <a:latin typeface="Avenir LT Std 55 Roman"/>
                <a:cs typeface="Avenir LT Std 55 Roman"/>
              </a:defRPr>
            </a:lvl3pPr>
            <a:lvl4pPr>
              <a:defRPr b="0" i="0">
                <a:latin typeface="Avenir LT Std 55 Roman"/>
                <a:cs typeface="Avenir LT Std 55 Roman"/>
              </a:defRPr>
            </a:lvl4pPr>
            <a:lvl5pPr>
              <a:defRPr b="0" i="0">
                <a:latin typeface="Avenir LT Std 55 Roman"/>
                <a:cs typeface="Avenir LT Std 55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chemeClr val="bg1"/>
                </a:solidFill>
                <a:latin typeface="Avenir LT Std 35 Light"/>
                <a:cs typeface="Avenir LT Std 35 Light"/>
              </a:defRPr>
            </a:lvl1pPr>
          </a:lstStyle>
          <a:p>
            <a:pPr defTabSz="457200">
              <a:defRPr/>
            </a:pPr>
            <a:fld id="{E3FDCD33-E270-E644-AFA8-60256E3D0345}" type="datetimeFigureOut">
              <a:rPr lang="en-US" smtClean="0">
                <a:solidFill>
                  <a:prstClr val="white"/>
                </a:solidFill>
              </a:rPr>
              <a:pPr defTabSz="457200">
                <a:defRPr/>
              </a:pPr>
              <a:t>4/12/2019</a:t>
            </a:fld>
            <a:endParaRPr lang="en-US" dirty="0">
              <a:solidFill>
                <a:prstClr val="white"/>
              </a:solidFill>
            </a:endParaRPr>
          </a:p>
        </p:txBody>
      </p:sp>
      <p:sp>
        <p:nvSpPr>
          <p:cNvPr id="5" name="Footer Placeholder 4"/>
          <p:cNvSpPr>
            <a:spLocks noGrp="1"/>
          </p:cNvSpPr>
          <p:nvPr>
            <p:ph type="ftr" sz="quarter" idx="11"/>
          </p:nvPr>
        </p:nvSpPr>
        <p:spPr>
          <a:xfrm>
            <a:off x="884593" y="5069549"/>
            <a:ext cx="3860800" cy="365125"/>
          </a:xfrm>
          <a:prstGeom prst="rect">
            <a:avLst/>
          </a:prstGeom>
        </p:spPr>
        <p:txBody>
          <a:bodyPr/>
          <a:lstStyle>
            <a:lvl1pPr>
              <a:defRPr>
                <a:solidFill>
                  <a:schemeClr val="bg1">
                    <a:lumMod val="50000"/>
                  </a:schemeClr>
                </a:solidFill>
                <a:latin typeface="Avenir LT Std 35 Light"/>
                <a:cs typeface="Avenir LT Std 35 Light"/>
              </a:defRPr>
            </a:lvl1pPr>
          </a:lstStyle>
          <a:p>
            <a:pPr defTabSz="457200">
              <a:defRPr/>
            </a:pPr>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solidFill>
                <a:latin typeface="Avenir LT Std 35 Light"/>
                <a:cs typeface="Avenir LT Std 35 Light"/>
              </a:defRPr>
            </a:lvl1pPr>
          </a:lstStyle>
          <a:p>
            <a:pPr defTabSz="457200">
              <a:defRPr/>
            </a:pPr>
            <a:fld id="{A53C36EA-99B7-174E-A5A5-09832546A913}" type="slidenum">
              <a:rPr lang="en-US" smtClean="0">
                <a:solidFill>
                  <a:prstClr val="white"/>
                </a:solidFill>
              </a:rPr>
              <a:pPr defTabSz="457200">
                <a:defRPr/>
              </a:pPr>
              <a:t>‹#›</a:t>
            </a:fld>
            <a:endParaRPr lang="en-US" dirty="0">
              <a:solidFill>
                <a:prstClr val="white"/>
              </a:solidFill>
            </a:endParaRPr>
          </a:p>
        </p:txBody>
      </p:sp>
    </p:spTree>
    <p:extLst>
      <p:ext uri="{BB962C8B-B14F-4D97-AF65-F5344CB8AC3E}">
        <p14:creationId xmlns:p14="http://schemas.microsoft.com/office/powerpoint/2010/main" val="4087527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1F9CB9F-2145-437F-85BC-BC462333BD30}" type="datetimeFigureOut">
              <a:rPr lang="en-US" smtClean="0">
                <a:solidFill>
                  <a:prstClr val="black">
                    <a:tint val="75000"/>
                  </a:prstClr>
                </a:solidFill>
              </a:rPr>
              <a:pPr>
                <a:defRPr/>
              </a:pPr>
              <a:t>4/12/2019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5114014-B261-492A-A618-59315AAC67D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08245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01F9CB9F-2145-437F-85BC-BC462333BD30}" type="datetimeFigureOut">
              <a:rPr lang="en-US" smtClean="0">
                <a:solidFill>
                  <a:prstClr val="black">
                    <a:tint val="75000"/>
                  </a:prstClr>
                </a:solidFill>
              </a:rPr>
              <a:pPr>
                <a:defRPr/>
              </a:pPr>
              <a:t>4/12/2019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5114014-B261-492A-A618-59315AAC67D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32421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1F9CB9F-2145-437F-85BC-BC462333BD30}" type="datetimeFigureOut">
              <a:rPr lang="en-US" smtClean="0">
                <a:solidFill>
                  <a:prstClr val="black">
                    <a:tint val="75000"/>
                  </a:prstClr>
                </a:solidFill>
              </a:rPr>
              <a:pPr>
                <a:defRPr/>
              </a:pPr>
              <a:t>4/12/2019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55114014-B261-492A-A618-59315AAC67D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52755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01F9CB9F-2145-437F-85BC-BC462333BD30}" type="datetimeFigureOut">
              <a:rPr lang="en-US" smtClean="0">
                <a:solidFill>
                  <a:prstClr val="black">
                    <a:tint val="75000"/>
                  </a:prstClr>
                </a:solidFill>
              </a:rPr>
              <a:pPr>
                <a:defRPr/>
              </a:pPr>
              <a:t>4/12/2019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55114014-B261-492A-A618-59315AAC67D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67306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1F9CB9F-2145-437F-85BC-BC462333BD30}" type="datetimeFigureOut">
              <a:rPr lang="en-US" smtClean="0">
                <a:solidFill>
                  <a:prstClr val="black">
                    <a:tint val="75000"/>
                  </a:prstClr>
                </a:solidFill>
              </a:rPr>
              <a:pPr>
                <a:defRPr/>
              </a:pPr>
              <a:t>4/12/2019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55114014-B261-492A-A618-59315AAC67D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30615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1F9CB9F-2145-437F-85BC-BC462333BD30}" type="datetimeFigureOut">
              <a:rPr lang="en-US" smtClean="0">
                <a:solidFill>
                  <a:prstClr val="black">
                    <a:tint val="75000"/>
                  </a:prstClr>
                </a:solidFill>
              </a:rPr>
              <a:pPr>
                <a:defRPr/>
              </a:pPr>
              <a:t>4/12/2019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5114014-B261-492A-A618-59315AAC67D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44784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1F9CB9F-2145-437F-85BC-BC462333BD30}" type="datetimeFigureOut">
              <a:rPr lang="en-US" smtClean="0">
                <a:solidFill>
                  <a:prstClr val="black">
                    <a:tint val="75000"/>
                  </a:prstClr>
                </a:solidFill>
              </a:rPr>
              <a:pPr>
                <a:defRPr/>
              </a:pPr>
              <a:t>4/12/2019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5114014-B261-492A-A618-59315AAC67D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80620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1F9CB9F-2145-437F-85BC-BC462333BD30}" type="datetimeFigureOut">
              <a:rPr lang="en-US" smtClean="0">
                <a:solidFill>
                  <a:prstClr val="black">
                    <a:tint val="75000"/>
                  </a:prstClr>
                </a:solidFill>
              </a:rPr>
              <a:pPr>
                <a:defRPr/>
              </a:pPr>
              <a:t>4/12/2019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5114014-B261-492A-A618-59315AAC67D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87031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032000" y="6356353"/>
            <a:ext cx="2844800" cy="365125"/>
          </a:xfrm>
          <a:prstGeom prst="rect">
            <a:avLst/>
          </a:prstGeom>
        </p:spPr>
        <p:txBody>
          <a:bodyPr vert="horz" lIns="91440" tIns="45720" rIns="91440" bIns="45720" rtlCol="0" anchor="ctr"/>
          <a:lstStyle>
            <a:lvl1pPr algn="l">
              <a:defRPr sz="1200">
                <a:solidFill>
                  <a:schemeClr val="bg1">
                    <a:lumMod val="75000"/>
                  </a:schemeClr>
                </a:solidFill>
                <a:latin typeface="Arial"/>
              </a:defRPr>
            </a:lvl1pPr>
          </a:lstStyle>
          <a:p>
            <a:pPr defTabSz="457200">
              <a:defRPr/>
            </a:pPr>
            <a:fld id="{5047C36C-9138-F641-B7C7-5A48CF066FF9}" type="datetimeFigureOut">
              <a:rPr lang="en-US" smtClean="0">
                <a:solidFill>
                  <a:prstClr val="white">
                    <a:lumMod val="75000"/>
                  </a:prstClr>
                </a:solidFill>
              </a:rPr>
              <a:pPr defTabSz="457200">
                <a:defRPr/>
              </a:pPr>
              <a:t>4/12/2019</a:t>
            </a:fld>
            <a:endParaRPr lang="en-US" dirty="0">
              <a:solidFill>
                <a:prstClr val="white">
                  <a:lumMod val="75000"/>
                </a:prstClr>
              </a:solidFill>
            </a:endParaRPr>
          </a:p>
        </p:txBody>
      </p:sp>
      <p:sp>
        <p:nvSpPr>
          <p:cNvPr id="6" name="Slide Number Placeholder 5"/>
          <p:cNvSpPr>
            <a:spLocks noGrp="1"/>
          </p:cNvSpPr>
          <p:nvPr>
            <p:ph type="sldNum" sz="quarter" idx="4"/>
          </p:nvPr>
        </p:nvSpPr>
        <p:spPr>
          <a:xfrm>
            <a:off x="609602" y="6356353"/>
            <a:ext cx="562743" cy="365125"/>
          </a:xfrm>
          <a:prstGeom prst="rect">
            <a:avLst/>
          </a:prstGeom>
        </p:spPr>
        <p:txBody>
          <a:bodyPr vert="horz" lIns="91440" tIns="45720" rIns="91440" bIns="45720" rtlCol="0" anchor="ctr"/>
          <a:lstStyle>
            <a:lvl1pPr algn="l">
              <a:defRPr sz="1200">
                <a:solidFill>
                  <a:schemeClr val="bg1">
                    <a:lumMod val="75000"/>
                  </a:schemeClr>
                </a:solidFill>
                <a:latin typeface="Arial"/>
              </a:defRPr>
            </a:lvl1pPr>
          </a:lstStyle>
          <a:p>
            <a:pPr defTabSz="457200">
              <a:defRPr/>
            </a:pPr>
            <a:fld id="{27F70AA5-0A40-5F47-83FF-8AFD2A84B871}" type="slidenum">
              <a:rPr lang="en-US" smtClean="0">
                <a:solidFill>
                  <a:prstClr val="white">
                    <a:lumMod val="75000"/>
                  </a:prstClr>
                </a:solidFill>
              </a:rPr>
              <a:pPr defTabSz="457200">
                <a:defRPr/>
              </a:pPr>
              <a:t>‹#›</a:t>
            </a:fld>
            <a:endParaRPr lang="en-US" dirty="0">
              <a:solidFill>
                <a:prstClr val="white">
                  <a:lumMod val="75000"/>
                </a:prstClr>
              </a:solidFill>
            </a:endParaRPr>
          </a:p>
        </p:txBody>
      </p:sp>
      <p:sp>
        <p:nvSpPr>
          <p:cNvPr id="14" name="Text Placeholder 2"/>
          <p:cNvSpPr txBox="1">
            <a:spLocks/>
          </p:cNvSpPr>
          <p:nvPr userDrawn="1"/>
        </p:nvSpPr>
        <p:spPr>
          <a:xfrm>
            <a:off x="812800" y="1752600"/>
            <a:ext cx="10972800"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prstClr val="black">
                    <a:lumMod val="65000"/>
                    <a:lumOff val="35000"/>
                  </a:prstClr>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prstClr val="black">
                    <a:lumMod val="50000"/>
                    <a:lumOff val="50000"/>
                  </a:prstClr>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white">
                    <a:lumMod val="50000"/>
                  </a:prstClr>
                </a:solidFill>
                <a:effectLst/>
                <a:uLnTx/>
                <a:uFillTx/>
                <a:latin typeface="Arial"/>
                <a:ea typeface="+mn-ea"/>
                <a:cs typeface="+mn-cs"/>
              </a:rPr>
              <a:t>Third level</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white">
                    <a:lumMod val="65000"/>
                  </a:prstClr>
                </a:solidFill>
                <a:effectLst/>
                <a:uLnTx/>
                <a:uFillTx/>
                <a:latin typeface="Arial"/>
                <a:ea typeface="+mn-ea"/>
                <a:cs typeface="+mn-cs"/>
              </a:rPr>
              <a:t>Fourth level</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white">
                    <a:lumMod val="75000"/>
                  </a:prstClr>
                </a:solidFill>
                <a:effectLst/>
                <a:uLnTx/>
                <a:uFillTx/>
                <a:latin typeface="Arial"/>
                <a:ea typeface="+mn-ea"/>
                <a:cs typeface="+mn-cs"/>
              </a:rPr>
              <a:t>Fifth level</a:t>
            </a:r>
          </a:p>
        </p:txBody>
      </p:sp>
      <p:sp>
        <p:nvSpPr>
          <p:cNvPr id="10" name="Title Placeholder 1"/>
          <p:cNvSpPr>
            <a:spLocks noGrp="1"/>
          </p:cNvSpPr>
          <p:nvPr>
            <p:ph type="title"/>
          </p:nvPr>
        </p:nvSpPr>
        <p:spPr>
          <a:xfrm>
            <a:off x="609600" y="203089"/>
            <a:ext cx="10972800" cy="1143000"/>
          </a:xfrm>
          <a:prstGeom prst="rect">
            <a:avLst/>
          </a:prstGeom>
        </p:spPr>
        <p:txBody>
          <a:bodyPr vert="horz" lIns="91440" tIns="45720" rIns="91440" bIns="45720" rtlCol="0" anchor="ctr">
            <a:normAutofit/>
          </a:bodyPr>
          <a:lstStyle/>
          <a:p>
            <a:r>
              <a:rPr lang="en-US" dirty="0"/>
              <a:t>Click to edit Master title style</a:t>
            </a:r>
          </a:p>
        </p:txBody>
      </p:sp>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2284157"/>
            <a:ext cx="12189542" cy="9142157"/>
          </a:xfrm>
          <a:prstGeom prst="rect">
            <a:avLst/>
          </a:prstGeom>
        </p:spPr>
      </p:pic>
    </p:spTree>
    <p:extLst>
      <p:ext uri="{BB962C8B-B14F-4D97-AF65-F5344CB8AC3E}">
        <p14:creationId xmlns:p14="http://schemas.microsoft.com/office/powerpoint/2010/main" val="42708812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accent1">
              <a:lumMod val="75000"/>
            </a:schemeClr>
          </a:solidFill>
          <a:latin typeface="Trajan Pro"/>
          <a:ea typeface="+mj-ea"/>
          <a:cs typeface="Trajan Pro"/>
        </a:defRPr>
      </a:lvl1pPr>
    </p:titleStyle>
    <p:body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lumMod val="50000"/>
              <a:lumOff val="50000"/>
            </a:schemeClr>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bg1">
              <a:lumMod val="50000"/>
            </a:schemeClr>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bg1">
              <a:lumMod val="65000"/>
            </a:schemeClr>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bg1">
              <a:lumMod val="75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3124200"/>
            <a:ext cx="8686800" cy="1676400"/>
          </a:xfrm>
        </p:spPr>
        <p:txBody>
          <a:bodyPr>
            <a:normAutofit fontScale="90000"/>
          </a:bodyPr>
          <a:lstStyle/>
          <a:p>
            <a:br>
              <a:rPr lang="en-US" dirty="0">
                <a:solidFill>
                  <a:srgbClr val="0032A0"/>
                </a:solidFill>
                <a:latin typeface="Palatino Linotype" panose="02040502050505030304" pitchFamily="18" charset="0"/>
              </a:rPr>
            </a:br>
            <a:br>
              <a:rPr lang="en-US" dirty="0">
                <a:solidFill>
                  <a:srgbClr val="0032A0"/>
                </a:solidFill>
                <a:latin typeface="Palatino Linotype" panose="02040502050505030304" pitchFamily="18" charset="0"/>
              </a:rPr>
            </a:br>
            <a:endParaRPr lang="en-US" dirty="0">
              <a:solidFill>
                <a:srgbClr val="0033A0"/>
              </a:solidFill>
            </a:endParaRPr>
          </a:p>
        </p:txBody>
      </p:sp>
      <p:sp>
        <p:nvSpPr>
          <p:cNvPr id="3" name="Subtitle 2"/>
          <p:cNvSpPr>
            <a:spLocks noGrp="1"/>
          </p:cNvSpPr>
          <p:nvPr>
            <p:ph type="subTitle" idx="1"/>
          </p:nvPr>
        </p:nvSpPr>
        <p:spPr>
          <a:xfrm>
            <a:off x="1752600" y="3352800"/>
            <a:ext cx="8686800" cy="2438400"/>
          </a:xfrm>
        </p:spPr>
        <p:txBody>
          <a:bodyPr>
            <a:noAutofit/>
          </a:bodyPr>
          <a:lstStyle/>
          <a:p>
            <a:endParaRPr lang="en-US" sz="2400" dirty="0">
              <a:latin typeface="Palatino Linotype" panose="02040502050505030304" pitchFamily="18" charset="0"/>
            </a:endParaRPr>
          </a:p>
          <a:p>
            <a:r>
              <a:rPr lang="en-US" sz="2400" b="1" dirty="0">
                <a:latin typeface="Palatino Linotype" panose="02040502050505030304" pitchFamily="18" charset="0"/>
              </a:rPr>
              <a:t>Overview of School-Based Behavioral Health</a:t>
            </a:r>
          </a:p>
          <a:p>
            <a:r>
              <a:rPr lang="en-US" sz="2400" b="1" dirty="0">
                <a:latin typeface="Palatino Linotype" panose="02040502050505030304" pitchFamily="18" charset="0"/>
              </a:rPr>
              <a:t> Dimple Desai, MSW</a:t>
            </a:r>
          </a:p>
          <a:p>
            <a:r>
              <a:rPr lang="en-US" sz="2400" b="1" dirty="0">
                <a:latin typeface="Palatino Linotype" panose="02040502050505030304" pitchFamily="18" charset="0"/>
              </a:rPr>
              <a:t>Atlanta School-Based Behavioral Health Forum</a:t>
            </a:r>
          </a:p>
          <a:p>
            <a:r>
              <a:rPr lang="en-US" sz="2400" b="1" dirty="0">
                <a:latin typeface="Palatino Linotype" panose="02040502050505030304" pitchFamily="18" charset="0"/>
              </a:rPr>
              <a:t>April 15, 2019</a:t>
            </a:r>
          </a:p>
        </p:txBody>
      </p:sp>
    </p:spTree>
    <p:extLst>
      <p:ext uri="{BB962C8B-B14F-4D97-AF65-F5344CB8AC3E}">
        <p14:creationId xmlns:p14="http://schemas.microsoft.com/office/powerpoint/2010/main" val="99737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9753600" cy="1143000"/>
          </a:xfrm>
        </p:spPr>
        <p:txBody>
          <a:bodyPr>
            <a:noAutofit/>
          </a:bodyPr>
          <a:lstStyle/>
          <a:p>
            <a:r>
              <a:rPr lang="en-US" sz="4000" b="1" dirty="0">
                <a:solidFill>
                  <a:srgbClr val="0033A0"/>
                </a:solidFill>
                <a:latin typeface="Calibri" panose="020F0502020204030204" pitchFamily="34" charset="0"/>
                <a:cs typeface="Calibri" panose="020F0502020204030204" pitchFamily="34" charset="0"/>
              </a:rPr>
              <a:t>Who We Are: Georgia Health Policy Center </a:t>
            </a:r>
            <a:br>
              <a:rPr lang="en-US" sz="4000" b="1" dirty="0">
                <a:solidFill>
                  <a:srgbClr val="0033A0"/>
                </a:solidFill>
                <a:latin typeface="Calibri" panose="020F0502020204030204" pitchFamily="34" charset="0"/>
                <a:cs typeface="Calibri" panose="020F0502020204030204" pitchFamily="34" charset="0"/>
              </a:rPr>
            </a:br>
            <a:r>
              <a:rPr lang="en-US" sz="4000" b="1" dirty="0">
                <a:solidFill>
                  <a:srgbClr val="0033A0"/>
                </a:solidFill>
                <a:latin typeface="Calibri" panose="020F0502020204030204" pitchFamily="34" charset="0"/>
                <a:cs typeface="Calibri" panose="020F0502020204030204" pitchFamily="34" charset="0"/>
              </a:rPr>
              <a:t>Conceptual Framework</a:t>
            </a:r>
          </a:p>
        </p:txBody>
      </p:sp>
      <p:sp>
        <p:nvSpPr>
          <p:cNvPr id="9" name="Content Placeholder 2"/>
          <p:cNvSpPr txBox="1">
            <a:spLocks/>
          </p:cNvSpPr>
          <p:nvPr/>
        </p:nvSpPr>
        <p:spPr>
          <a:xfrm>
            <a:off x="1981200" y="1580444"/>
            <a:ext cx="8229600" cy="43631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lumMod val="65000"/>
                    <a:lumOff val="35000"/>
                  </a:schemeClr>
                </a:solidFill>
                <a:latin typeface="Avenir LT Std 45 Book"/>
                <a:ea typeface="+mn-ea"/>
                <a:cs typeface="Avenir LT Std 45 Book"/>
              </a:defRPr>
            </a:lvl1pPr>
            <a:lvl2pPr marL="742950" indent="-285750" algn="l" defTabSz="457200" rtl="0" eaLnBrk="1" latinLnBrk="0" hangingPunct="1">
              <a:spcBef>
                <a:spcPct val="20000"/>
              </a:spcBef>
              <a:buFont typeface="Arial"/>
              <a:buChar char="–"/>
              <a:defRPr sz="2800" b="0" i="0" kern="1200">
                <a:solidFill>
                  <a:schemeClr val="tx1">
                    <a:lumMod val="50000"/>
                    <a:lumOff val="50000"/>
                  </a:schemeClr>
                </a:solidFill>
                <a:latin typeface="Avenir LT Std 45 Book"/>
                <a:ea typeface="+mn-ea"/>
                <a:cs typeface="Avenir LT Std 45 Book"/>
              </a:defRPr>
            </a:lvl2pPr>
            <a:lvl3pPr marL="1143000" indent="-228600" algn="l" defTabSz="457200" rtl="0" eaLnBrk="1" latinLnBrk="0" hangingPunct="1">
              <a:spcBef>
                <a:spcPct val="20000"/>
              </a:spcBef>
              <a:buFont typeface="Arial"/>
              <a:buChar char="•"/>
              <a:defRPr sz="2400" b="0" i="0" kern="1200">
                <a:solidFill>
                  <a:schemeClr val="bg1">
                    <a:lumMod val="50000"/>
                  </a:schemeClr>
                </a:solidFill>
                <a:latin typeface="Avenir LT Std 45 Book"/>
                <a:ea typeface="+mn-ea"/>
                <a:cs typeface="Avenir LT Std 45 Book"/>
              </a:defRPr>
            </a:lvl3pPr>
            <a:lvl4pPr marL="1600200" indent="-228600" algn="l" defTabSz="457200" rtl="0" eaLnBrk="1" latinLnBrk="0" hangingPunct="1">
              <a:spcBef>
                <a:spcPct val="20000"/>
              </a:spcBef>
              <a:buFont typeface="Arial"/>
              <a:buChar char="–"/>
              <a:defRPr sz="2000" b="0" i="0" kern="1200">
                <a:solidFill>
                  <a:schemeClr val="bg1">
                    <a:lumMod val="65000"/>
                  </a:schemeClr>
                </a:solidFill>
                <a:latin typeface="Avenir LT Std 45 Book"/>
                <a:ea typeface="+mn-ea"/>
                <a:cs typeface="Avenir LT Std 45 Book"/>
              </a:defRPr>
            </a:lvl4pPr>
            <a:lvl5pPr marL="2057400" indent="-228600" algn="l" defTabSz="457200" rtl="0" eaLnBrk="1" latinLnBrk="0" hangingPunct="1">
              <a:spcBef>
                <a:spcPct val="20000"/>
              </a:spcBef>
              <a:buFont typeface="Arial"/>
              <a:buChar char="»"/>
              <a:defRPr sz="2000" b="0" i="0" kern="1200">
                <a:solidFill>
                  <a:schemeClr val="bg1">
                    <a:lumMod val="75000"/>
                  </a:schemeClr>
                </a:solidFill>
                <a:latin typeface="Avenir LT Std 45 Book"/>
                <a:ea typeface="+mn-ea"/>
                <a:cs typeface="Avenir LT Std 45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prstClr val="white">
                  <a:lumMod val="50000"/>
                </a:prstClr>
              </a:solidFill>
              <a:effectLst/>
              <a:uLnTx/>
              <a:uFillTx/>
              <a:latin typeface="Calibri"/>
              <a:ea typeface="+mn-ea"/>
            </a:endParaRPr>
          </a:p>
        </p:txBody>
      </p:sp>
      <p:pic>
        <p:nvPicPr>
          <p:cNvPr id="5" name="Picture 4" descr="ghpcmark_hi404646.jp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82949" y="1506261"/>
            <a:ext cx="4654296" cy="4270248"/>
          </a:xfrm>
          <a:prstGeom prst="rect">
            <a:avLst/>
          </a:prstGeom>
        </p:spPr>
      </p:pic>
      <p:sp>
        <p:nvSpPr>
          <p:cNvPr id="6" name="Text Box 7"/>
          <p:cNvSpPr txBox="1">
            <a:spLocks noChangeAspect="1" noChangeArrowheads="1"/>
          </p:cNvSpPr>
          <p:nvPr/>
        </p:nvSpPr>
        <p:spPr bwMode="auto">
          <a:xfrm>
            <a:off x="5249038" y="2859688"/>
            <a:ext cx="1828800" cy="1323439"/>
          </a:xfrm>
          <a:prstGeom prst="rect">
            <a:avLst/>
          </a:prstGeom>
          <a:noFill/>
          <a:ln w="9525">
            <a:noFill/>
            <a:miter lim="800000"/>
            <a:headEnd/>
            <a:tailEnd/>
          </a:ln>
        </p:spPr>
        <p:txBody>
          <a:bodyPr wrap="square">
            <a:spAutoFit/>
          </a:bodyPr>
          <a:lstStyle/>
          <a:p>
            <a:pPr>
              <a:spcBef>
                <a:spcPct val="50000"/>
              </a:spcBef>
            </a:pPr>
            <a:r>
              <a:rPr lang="en-US" sz="4000" dirty="0">
                <a:solidFill>
                  <a:srgbClr val="1F497D">
                    <a:lumMod val="75000"/>
                  </a:srgbClr>
                </a:solidFill>
                <a:latin typeface="Times New Roman" pitchFamily="18" charset="0"/>
              </a:rPr>
              <a:t> </a:t>
            </a:r>
            <a:r>
              <a:rPr lang="en-US" sz="4000" b="1" dirty="0">
                <a:solidFill>
                  <a:srgbClr val="1F497D">
                    <a:lumMod val="75000"/>
                  </a:srgbClr>
                </a:solidFill>
                <a:latin typeface="Avenir LT Std 45 Book"/>
              </a:rPr>
              <a:t>Health</a:t>
            </a:r>
          </a:p>
        </p:txBody>
      </p:sp>
      <p:sp>
        <p:nvSpPr>
          <p:cNvPr id="7" name="Text Box 8"/>
          <p:cNvSpPr txBox="1">
            <a:spLocks noChangeAspect="1" noChangeArrowheads="1"/>
          </p:cNvSpPr>
          <p:nvPr/>
        </p:nvSpPr>
        <p:spPr bwMode="auto">
          <a:xfrm>
            <a:off x="5257800" y="1219200"/>
            <a:ext cx="2057401" cy="553998"/>
          </a:xfrm>
          <a:prstGeom prst="rect">
            <a:avLst/>
          </a:prstGeom>
          <a:noFill/>
          <a:ln w="9525">
            <a:noFill/>
            <a:miter lim="800000"/>
            <a:headEnd/>
            <a:tailEnd/>
          </a:ln>
        </p:spPr>
        <p:txBody>
          <a:bodyPr wrap="square">
            <a:spAutoFit/>
          </a:bodyPr>
          <a:lstStyle/>
          <a:p>
            <a:pPr>
              <a:spcBef>
                <a:spcPct val="50000"/>
              </a:spcBef>
            </a:pPr>
            <a:r>
              <a:rPr lang="en-US" sz="3000" dirty="0">
                <a:solidFill>
                  <a:srgbClr val="1F497D">
                    <a:lumMod val="75000"/>
                  </a:srgbClr>
                </a:solidFill>
              </a:rPr>
              <a:t>Research</a:t>
            </a:r>
          </a:p>
        </p:txBody>
      </p:sp>
      <p:sp>
        <p:nvSpPr>
          <p:cNvPr id="8" name="Text Box 9"/>
          <p:cNvSpPr txBox="1">
            <a:spLocks noChangeAspect="1" noChangeArrowheads="1"/>
          </p:cNvSpPr>
          <p:nvPr/>
        </p:nvSpPr>
        <p:spPr bwMode="auto">
          <a:xfrm>
            <a:off x="7315200" y="3211007"/>
            <a:ext cx="2244090" cy="461665"/>
          </a:xfrm>
          <a:prstGeom prst="rect">
            <a:avLst/>
          </a:prstGeom>
          <a:noFill/>
          <a:ln w="9525">
            <a:noFill/>
            <a:miter lim="800000"/>
            <a:headEnd/>
            <a:tailEnd/>
          </a:ln>
        </p:spPr>
        <p:txBody>
          <a:bodyPr>
            <a:spAutoFit/>
          </a:bodyPr>
          <a:lstStyle/>
          <a:p>
            <a:pPr>
              <a:spcBef>
                <a:spcPct val="50000"/>
              </a:spcBef>
            </a:pPr>
            <a:r>
              <a:rPr lang="en-US" sz="2400" dirty="0">
                <a:solidFill>
                  <a:prstClr val="black">
                    <a:lumMod val="65000"/>
                    <a:lumOff val="35000"/>
                  </a:prstClr>
                </a:solidFill>
              </a:rPr>
              <a:t>Translation</a:t>
            </a:r>
          </a:p>
        </p:txBody>
      </p:sp>
      <p:sp>
        <p:nvSpPr>
          <p:cNvPr id="10" name="Text Box 10"/>
          <p:cNvSpPr txBox="1">
            <a:spLocks noChangeAspect="1" noChangeArrowheads="1"/>
          </p:cNvSpPr>
          <p:nvPr/>
        </p:nvSpPr>
        <p:spPr bwMode="auto">
          <a:xfrm>
            <a:off x="8309610" y="4953000"/>
            <a:ext cx="1520190" cy="584775"/>
          </a:xfrm>
          <a:prstGeom prst="rect">
            <a:avLst/>
          </a:prstGeom>
          <a:noFill/>
          <a:ln w="9525">
            <a:noFill/>
            <a:miter lim="800000"/>
            <a:headEnd/>
            <a:tailEnd/>
          </a:ln>
        </p:spPr>
        <p:txBody>
          <a:bodyPr>
            <a:spAutoFit/>
          </a:bodyPr>
          <a:lstStyle/>
          <a:p>
            <a:pPr>
              <a:spcBef>
                <a:spcPct val="50000"/>
              </a:spcBef>
            </a:pPr>
            <a:r>
              <a:rPr lang="en-US" sz="3200" dirty="0">
                <a:solidFill>
                  <a:srgbClr val="1F497D">
                    <a:lumMod val="75000"/>
                  </a:srgbClr>
                </a:solidFill>
              </a:rPr>
              <a:t>Policy</a:t>
            </a:r>
          </a:p>
        </p:txBody>
      </p:sp>
      <p:sp>
        <p:nvSpPr>
          <p:cNvPr id="11" name="Text Box 11"/>
          <p:cNvSpPr txBox="1">
            <a:spLocks noChangeAspect="1" noChangeArrowheads="1"/>
          </p:cNvSpPr>
          <p:nvPr/>
        </p:nvSpPr>
        <p:spPr bwMode="auto">
          <a:xfrm>
            <a:off x="4927581" y="5481935"/>
            <a:ext cx="2737574" cy="461665"/>
          </a:xfrm>
          <a:prstGeom prst="rect">
            <a:avLst/>
          </a:prstGeom>
          <a:noFill/>
          <a:ln w="9525">
            <a:noFill/>
            <a:miter lim="800000"/>
            <a:headEnd/>
            <a:tailEnd/>
          </a:ln>
        </p:spPr>
        <p:txBody>
          <a:bodyPr wrap="square">
            <a:spAutoFit/>
          </a:bodyPr>
          <a:lstStyle/>
          <a:p>
            <a:pPr>
              <a:spcBef>
                <a:spcPct val="50000"/>
              </a:spcBef>
            </a:pPr>
            <a:r>
              <a:rPr lang="en-US" sz="2400" dirty="0">
                <a:solidFill>
                  <a:prstClr val="black">
                    <a:lumMod val="65000"/>
                    <a:lumOff val="35000"/>
                  </a:prstClr>
                </a:solidFill>
              </a:rPr>
              <a:t>Implementation</a:t>
            </a:r>
          </a:p>
        </p:txBody>
      </p:sp>
      <p:sp>
        <p:nvSpPr>
          <p:cNvPr id="12" name="Text Box 12"/>
          <p:cNvSpPr txBox="1">
            <a:spLocks noChangeAspect="1" noChangeArrowheads="1"/>
          </p:cNvSpPr>
          <p:nvPr/>
        </p:nvSpPr>
        <p:spPr bwMode="auto">
          <a:xfrm>
            <a:off x="2122311" y="4953000"/>
            <a:ext cx="2133600" cy="584775"/>
          </a:xfrm>
          <a:prstGeom prst="rect">
            <a:avLst/>
          </a:prstGeom>
          <a:noFill/>
          <a:ln w="9525">
            <a:noFill/>
            <a:miter lim="800000"/>
            <a:headEnd/>
            <a:tailEnd/>
          </a:ln>
        </p:spPr>
        <p:txBody>
          <a:bodyPr wrap="square">
            <a:spAutoFit/>
          </a:bodyPr>
          <a:lstStyle/>
          <a:p>
            <a:pPr>
              <a:spcBef>
                <a:spcPct val="50000"/>
              </a:spcBef>
            </a:pPr>
            <a:r>
              <a:rPr lang="en-US" sz="3200" dirty="0">
                <a:solidFill>
                  <a:srgbClr val="1F497D">
                    <a:lumMod val="75000"/>
                  </a:srgbClr>
                </a:solidFill>
              </a:rPr>
              <a:t>Programs</a:t>
            </a:r>
          </a:p>
        </p:txBody>
      </p:sp>
      <p:sp>
        <p:nvSpPr>
          <p:cNvPr id="13" name="Text Box 13"/>
          <p:cNvSpPr txBox="1">
            <a:spLocks noChangeAspect="1" noChangeArrowheads="1"/>
          </p:cNvSpPr>
          <p:nvPr/>
        </p:nvSpPr>
        <p:spPr bwMode="auto">
          <a:xfrm>
            <a:off x="3241309" y="3211007"/>
            <a:ext cx="1777981" cy="461665"/>
          </a:xfrm>
          <a:prstGeom prst="rect">
            <a:avLst/>
          </a:prstGeom>
          <a:noFill/>
          <a:ln w="9525">
            <a:noFill/>
            <a:miter lim="800000"/>
            <a:headEnd/>
            <a:tailEnd/>
          </a:ln>
        </p:spPr>
        <p:txBody>
          <a:bodyPr wrap="square">
            <a:spAutoFit/>
          </a:bodyPr>
          <a:lstStyle/>
          <a:p>
            <a:pPr>
              <a:spcBef>
                <a:spcPct val="0"/>
              </a:spcBef>
            </a:pPr>
            <a:r>
              <a:rPr lang="en-US" sz="2400" dirty="0">
                <a:solidFill>
                  <a:prstClr val="black">
                    <a:lumMod val="65000"/>
                    <a:lumOff val="35000"/>
                  </a:prstClr>
                </a:solidFill>
              </a:rPr>
              <a:t>Evaluation</a:t>
            </a:r>
          </a:p>
        </p:txBody>
      </p:sp>
    </p:spTree>
    <p:extLst>
      <p:ext uri="{BB962C8B-B14F-4D97-AF65-F5344CB8AC3E}">
        <p14:creationId xmlns:p14="http://schemas.microsoft.com/office/powerpoint/2010/main" val="3602157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9677400" cy="762000"/>
          </a:xfrm>
        </p:spPr>
        <p:txBody>
          <a:bodyPr>
            <a:normAutofit/>
          </a:bodyPr>
          <a:lstStyle/>
          <a:p>
            <a:r>
              <a:rPr lang="en-US" sz="4000" b="1" dirty="0">
                <a:solidFill>
                  <a:srgbClr val="0033A0"/>
                </a:solidFill>
                <a:latin typeface="Calibri" panose="020F0502020204030204" pitchFamily="34" charset="0"/>
              </a:rPr>
              <a:t>Framework for SBMH Services</a:t>
            </a:r>
            <a:endParaRPr lang="en-US" sz="4000" dirty="0">
              <a:solidFill>
                <a:schemeClr val="accent5">
                  <a:lumMod val="75000"/>
                </a:schemeClr>
              </a:solidFill>
            </a:endParaRPr>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2346" b="6680"/>
          <a:stretch/>
        </p:blipFill>
        <p:spPr>
          <a:xfrm>
            <a:off x="2133600" y="762000"/>
            <a:ext cx="7640441" cy="4724400"/>
          </a:xfrm>
        </p:spPr>
      </p:pic>
    </p:spTree>
    <p:extLst>
      <p:ext uri="{BB962C8B-B14F-4D97-AF65-F5344CB8AC3E}">
        <p14:creationId xmlns:p14="http://schemas.microsoft.com/office/powerpoint/2010/main" val="1592886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p>
            <a:r>
              <a:rPr lang="en-US" sz="4000" b="1" dirty="0">
                <a:solidFill>
                  <a:srgbClr val="0033A0"/>
                </a:solidFill>
                <a:latin typeface="+mj-lt"/>
              </a:rPr>
              <a:t>Select Models of SBMH in Georgia</a:t>
            </a:r>
          </a:p>
        </p:txBody>
      </p:sp>
      <p:pic>
        <p:nvPicPr>
          <p:cNvPr id="10" name="Content Placeholder 5"/>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7848600" y="1345950"/>
            <a:ext cx="2895600" cy="1928028"/>
          </a:xfrm>
        </p:spPr>
      </p:pic>
      <p:sp>
        <p:nvSpPr>
          <p:cNvPr id="9" name="Content Placeholder 2"/>
          <p:cNvSpPr txBox="1">
            <a:spLocks/>
          </p:cNvSpPr>
          <p:nvPr/>
        </p:nvSpPr>
        <p:spPr>
          <a:xfrm>
            <a:off x="685800" y="1576623"/>
            <a:ext cx="8229600" cy="370475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lumMod val="65000"/>
                    <a:lumOff val="35000"/>
                  </a:schemeClr>
                </a:solidFill>
                <a:latin typeface="Avenir LT Std 45 Book"/>
                <a:ea typeface="+mn-ea"/>
                <a:cs typeface="Avenir LT Std 45 Book"/>
              </a:defRPr>
            </a:lvl1pPr>
            <a:lvl2pPr marL="742950" indent="-285750" algn="l" defTabSz="457200" rtl="0" eaLnBrk="1" latinLnBrk="0" hangingPunct="1">
              <a:spcBef>
                <a:spcPct val="20000"/>
              </a:spcBef>
              <a:buFont typeface="Arial"/>
              <a:buChar char="–"/>
              <a:defRPr sz="2800" b="0" i="0" kern="1200">
                <a:solidFill>
                  <a:schemeClr val="tx1">
                    <a:lumMod val="50000"/>
                    <a:lumOff val="50000"/>
                  </a:schemeClr>
                </a:solidFill>
                <a:latin typeface="Avenir LT Std 45 Book"/>
                <a:ea typeface="+mn-ea"/>
                <a:cs typeface="Avenir LT Std 45 Book"/>
              </a:defRPr>
            </a:lvl2pPr>
            <a:lvl3pPr marL="1143000" indent="-228600" algn="l" defTabSz="457200" rtl="0" eaLnBrk="1" latinLnBrk="0" hangingPunct="1">
              <a:spcBef>
                <a:spcPct val="20000"/>
              </a:spcBef>
              <a:buFont typeface="Arial"/>
              <a:buChar char="•"/>
              <a:defRPr sz="2400" b="0" i="0" kern="1200">
                <a:solidFill>
                  <a:schemeClr val="bg1">
                    <a:lumMod val="50000"/>
                  </a:schemeClr>
                </a:solidFill>
                <a:latin typeface="Avenir LT Std 45 Book"/>
                <a:ea typeface="+mn-ea"/>
                <a:cs typeface="Avenir LT Std 45 Book"/>
              </a:defRPr>
            </a:lvl3pPr>
            <a:lvl4pPr marL="1600200" indent="-228600" algn="l" defTabSz="457200" rtl="0" eaLnBrk="1" latinLnBrk="0" hangingPunct="1">
              <a:spcBef>
                <a:spcPct val="20000"/>
              </a:spcBef>
              <a:buFont typeface="Arial"/>
              <a:buChar char="–"/>
              <a:defRPr sz="2000" b="0" i="0" kern="1200">
                <a:solidFill>
                  <a:schemeClr val="bg1">
                    <a:lumMod val="65000"/>
                  </a:schemeClr>
                </a:solidFill>
                <a:latin typeface="Avenir LT Std 45 Book"/>
                <a:ea typeface="+mn-ea"/>
                <a:cs typeface="Avenir LT Std 45 Book"/>
              </a:defRPr>
            </a:lvl4pPr>
            <a:lvl5pPr marL="2057400" indent="-228600" algn="l" defTabSz="457200" rtl="0" eaLnBrk="1" latinLnBrk="0" hangingPunct="1">
              <a:spcBef>
                <a:spcPct val="20000"/>
              </a:spcBef>
              <a:buFont typeface="Arial"/>
              <a:buChar char="»"/>
              <a:defRPr sz="2000" b="0" i="0" kern="1200">
                <a:solidFill>
                  <a:schemeClr val="bg1">
                    <a:lumMod val="75000"/>
                  </a:schemeClr>
                </a:solidFill>
                <a:latin typeface="Avenir LT Std 45 Book"/>
                <a:ea typeface="+mn-ea"/>
                <a:cs typeface="Avenir LT Std 45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dirty="0">
                <a:solidFill>
                  <a:schemeClr val="bg1">
                    <a:lumMod val="50000"/>
                  </a:schemeClr>
                </a:solidFill>
              </a:rPr>
              <a:t>Apex</a:t>
            </a:r>
          </a:p>
          <a:p>
            <a:pPr>
              <a:defRPr/>
            </a:pPr>
            <a:r>
              <a:rPr lang="en-US" dirty="0">
                <a:solidFill>
                  <a:schemeClr val="bg1">
                    <a:lumMod val="50000"/>
                  </a:schemeClr>
                </a:solidFill>
              </a:rPr>
              <a:t>Project 180</a:t>
            </a:r>
          </a:p>
          <a:p>
            <a:pPr>
              <a:defRPr/>
            </a:pPr>
            <a:r>
              <a:rPr lang="en-US" dirty="0">
                <a:solidFill>
                  <a:schemeClr val="bg1">
                    <a:lumMod val="50000"/>
                  </a:schemeClr>
                </a:solidFill>
                <a:latin typeface="+mn-lt"/>
              </a:rPr>
              <a:t>Georgia Network for Educational and Therapeutic Support Pilot</a:t>
            </a:r>
          </a:p>
          <a:p>
            <a:pPr marL="0" indent="0">
              <a:buNone/>
              <a:defRPr/>
            </a:pPr>
            <a:endParaRPr lang="en-US" dirty="0">
              <a:solidFill>
                <a:schemeClr val="bg1">
                  <a:lumMod val="50000"/>
                </a:schemeClr>
              </a:solidFill>
              <a:latin typeface="+mn-lt"/>
            </a:endParaRPr>
          </a:p>
          <a:p>
            <a:pPr marL="0" indent="0">
              <a:buNone/>
              <a:defRPr/>
            </a:pPr>
            <a:r>
              <a:rPr lang="en-US" dirty="0">
                <a:solidFill>
                  <a:srgbClr val="0070C0"/>
                </a:solidFill>
                <a:latin typeface="+mn-lt"/>
              </a:rPr>
              <a:t>System of Care State Plan</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600" y="3451412"/>
            <a:ext cx="2895600" cy="1929624"/>
          </a:xfrm>
          <a:prstGeom prst="rect">
            <a:avLst/>
          </a:prstGeom>
        </p:spPr>
      </p:pic>
    </p:spTree>
    <p:extLst>
      <p:ext uri="{BB962C8B-B14F-4D97-AF65-F5344CB8AC3E}">
        <p14:creationId xmlns:p14="http://schemas.microsoft.com/office/powerpoint/2010/main" val="3571281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10972800" cy="838200"/>
          </a:xfrm>
        </p:spPr>
        <p:txBody>
          <a:bodyPr>
            <a:normAutofit/>
          </a:bodyPr>
          <a:lstStyle/>
          <a:p>
            <a:r>
              <a:rPr lang="en-US" sz="4000" b="1" dirty="0">
                <a:solidFill>
                  <a:srgbClr val="0033A0"/>
                </a:solidFill>
                <a:latin typeface="+mj-lt"/>
              </a:rPr>
              <a:t>Implementation of SBMH Services</a:t>
            </a:r>
          </a:p>
        </p:txBody>
      </p:sp>
      <p:sp>
        <p:nvSpPr>
          <p:cNvPr id="9" name="Content Placeholder 2"/>
          <p:cNvSpPr txBox="1">
            <a:spLocks/>
          </p:cNvSpPr>
          <p:nvPr/>
        </p:nvSpPr>
        <p:spPr>
          <a:xfrm>
            <a:off x="457200" y="1580444"/>
            <a:ext cx="9753600" cy="43631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lumMod val="65000"/>
                    <a:lumOff val="35000"/>
                  </a:schemeClr>
                </a:solidFill>
                <a:latin typeface="Avenir LT Std 45 Book"/>
                <a:ea typeface="+mn-ea"/>
                <a:cs typeface="Avenir LT Std 45 Book"/>
              </a:defRPr>
            </a:lvl1pPr>
            <a:lvl2pPr marL="742950" indent="-285750" algn="l" defTabSz="457200" rtl="0" eaLnBrk="1" latinLnBrk="0" hangingPunct="1">
              <a:spcBef>
                <a:spcPct val="20000"/>
              </a:spcBef>
              <a:buFont typeface="Arial"/>
              <a:buChar char="–"/>
              <a:defRPr sz="2800" b="0" i="0" kern="1200">
                <a:solidFill>
                  <a:schemeClr val="tx1">
                    <a:lumMod val="50000"/>
                    <a:lumOff val="50000"/>
                  </a:schemeClr>
                </a:solidFill>
                <a:latin typeface="Avenir LT Std 45 Book"/>
                <a:ea typeface="+mn-ea"/>
                <a:cs typeface="Avenir LT Std 45 Book"/>
              </a:defRPr>
            </a:lvl2pPr>
            <a:lvl3pPr marL="1143000" indent="-228600" algn="l" defTabSz="457200" rtl="0" eaLnBrk="1" latinLnBrk="0" hangingPunct="1">
              <a:spcBef>
                <a:spcPct val="20000"/>
              </a:spcBef>
              <a:buFont typeface="Arial"/>
              <a:buChar char="•"/>
              <a:defRPr sz="2400" b="0" i="0" kern="1200">
                <a:solidFill>
                  <a:schemeClr val="bg1">
                    <a:lumMod val="50000"/>
                  </a:schemeClr>
                </a:solidFill>
                <a:latin typeface="Avenir LT Std 45 Book"/>
                <a:ea typeface="+mn-ea"/>
                <a:cs typeface="Avenir LT Std 45 Book"/>
              </a:defRPr>
            </a:lvl3pPr>
            <a:lvl4pPr marL="1600200" indent="-228600" algn="l" defTabSz="457200" rtl="0" eaLnBrk="1" latinLnBrk="0" hangingPunct="1">
              <a:spcBef>
                <a:spcPct val="20000"/>
              </a:spcBef>
              <a:buFont typeface="Arial"/>
              <a:buChar char="–"/>
              <a:defRPr sz="2000" b="0" i="0" kern="1200">
                <a:solidFill>
                  <a:schemeClr val="bg1">
                    <a:lumMod val="65000"/>
                  </a:schemeClr>
                </a:solidFill>
                <a:latin typeface="Avenir LT Std 45 Book"/>
                <a:ea typeface="+mn-ea"/>
                <a:cs typeface="Avenir LT Std 45 Book"/>
              </a:defRPr>
            </a:lvl4pPr>
            <a:lvl5pPr marL="2057400" indent="-228600" algn="l" defTabSz="457200" rtl="0" eaLnBrk="1" latinLnBrk="0" hangingPunct="1">
              <a:spcBef>
                <a:spcPct val="20000"/>
              </a:spcBef>
              <a:buFont typeface="Arial"/>
              <a:buChar char="»"/>
              <a:defRPr sz="2000" b="0" i="0" kern="1200">
                <a:solidFill>
                  <a:schemeClr val="bg1">
                    <a:lumMod val="75000"/>
                  </a:schemeClr>
                </a:solidFill>
                <a:latin typeface="Avenir LT Std 45 Book"/>
                <a:ea typeface="+mn-ea"/>
                <a:cs typeface="Avenir LT Std 45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US" dirty="0">
              <a:solidFill>
                <a:prstClr val="black">
                  <a:lumMod val="65000"/>
                  <a:lumOff val="35000"/>
                </a:prstClr>
              </a:solidFill>
            </a:endParaRPr>
          </a:p>
        </p:txBody>
      </p:sp>
      <p:grpSp>
        <p:nvGrpSpPr>
          <p:cNvPr id="3" name="Group 2">
            <a:extLst>
              <a:ext uri="{FF2B5EF4-FFF2-40B4-BE49-F238E27FC236}">
                <a16:creationId xmlns:a16="http://schemas.microsoft.com/office/drawing/2014/main" id="{D585A395-45FC-9D4B-A3BF-F7DFF0DB5208}"/>
              </a:ext>
            </a:extLst>
          </p:cNvPr>
          <p:cNvGrpSpPr/>
          <p:nvPr/>
        </p:nvGrpSpPr>
        <p:grpSpPr>
          <a:xfrm>
            <a:off x="990600" y="914400"/>
            <a:ext cx="10218613" cy="4495800"/>
            <a:chOff x="908459" y="1019331"/>
            <a:chExt cx="10218613" cy="4495800"/>
          </a:xfrm>
        </p:grpSpPr>
        <p:sp>
          <p:nvSpPr>
            <p:cNvPr id="4" name="Freeform 3">
              <a:extLst>
                <a:ext uri="{FF2B5EF4-FFF2-40B4-BE49-F238E27FC236}">
                  <a16:creationId xmlns:a16="http://schemas.microsoft.com/office/drawing/2014/main" id="{7DECD4A1-9EB7-5E44-A4A5-C453A315235E}"/>
                </a:ext>
              </a:extLst>
            </p:cNvPr>
            <p:cNvSpPr/>
            <p:nvPr/>
          </p:nvSpPr>
          <p:spPr>
            <a:xfrm>
              <a:off x="8680859" y="1027210"/>
              <a:ext cx="2446213" cy="830320"/>
            </a:xfrm>
            <a:custGeom>
              <a:avLst/>
              <a:gdLst>
                <a:gd name="connsiteX0" fmla="*/ 0 w 2446213"/>
                <a:gd name="connsiteY0" fmla="*/ 0 h 830320"/>
                <a:gd name="connsiteX1" fmla="*/ 2446213 w 2446213"/>
                <a:gd name="connsiteY1" fmla="*/ 0 h 830320"/>
                <a:gd name="connsiteX2" fmla="*/ 2446213 w 2446213"/>
                <a:gd name="connsiteY2" fmla="*/ 830320 h 830320"/>
                <a:gd name="connsiteX3" fmla="*/ 0 w 2446213"/>
                <a:gd name="connsiteY3" fmla="*/ 830320 h 830320"/>
                <a:gd name="connsiteX4" fmla="*/ 0 w 2446213"/>
                <a:gd name="connsiteY4" fmla="*/ 0 h 83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6213" h="830320">
                  <a:moveTo>
                    <a:pt x="0" y="0"/>
                  </a:moveTo>
                  <a:lnTo>
                    <a:pt x="2446213" y="0"/>
                  </a:lnTo>
                  <a:lnTo>
                    <a:pt x="2446213" y="830320"/>
                  </a:lnTo>
                  <a:lnTo>
                    <a:pt x="0" y="83032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Services</a:t>
              </a:r>
            </a:p>
          </p:txBody>
        </p:sp>
        <p:sp>
          <p:nvSpPr>
            <p:cNvPr id="6" name="Freeform 5">
              <a:extLst>
                <a:ext uri="{FF2B5EF4-FFF2-40B4-BE49-F238E27FC236}">
                  <a16:creationId xmlns:a16="http://schemas.microsoft.com/office/drawing/2014/main" id="{2FC57697-10AD-FE4B-9105-0187D5B0CF4B}"/>
                </a:ext>
              </a:extLst>
            </p:cNvPr>
            <p:cNvSpPr/>
            <p:nvPr/>
          </p:nvSpPr>
          <p:spPr>
            <a:xfrm>
              <a:off x="8680859" y="1857531"/>
              <a:ext cx="2446213" cy="3657600"/>
            </a:xfrm>
            <a:custGeom>
              <a:avLst/>
              <a:gdLst>
                <a:gd name="connsiteX0" fmla="*/ 0 w 2446213"/>
                <a:gd name="connsiteY0" fmla="*/ 0 h 4687773"/>
                <a:gd name="connsiteX1" fmla="*/ 2446213 w 2446213"/>
                <a:gd name="connsiteY1" fmla="*/ 0 h 4687773"/>
                <a:gd name="connsiteX2" fmla="*/ 2446213 w 2446213"/>
                <a:gd name="connsiteY2" fmla="*/ 4687773 h 4687773"/>
                <a:gd name="connsiteX3" fmla="*/ 0 w 2446213"/>
                <a:gd name="connsiteY3" fmla="*/ 4687773 h 4687773"/>
                <a:gd name="connsiteX4" fmla="*/ 0 w 2446213"/>
                <a:gd name="connsiteY4" fmla="*/ 0 h 4687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6213" h="4687773">
                  <a:moveTo>
                    <a:pt x="0" y="0"/>
                  </a:moveTo>
                  <a:lnTo>
                    <a:pt x="2446213" y="0"/>
                  </a:lnTo>
                  <a:lnTo>
                    <a:pt x="2446213" y="4687773"/>
                  </a:lnTo>
                  <a:lnTo>
                    <a:pt x="0" y="4687773"/>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2682" tIns="122682" rIns="163576" bIns="184023" numCol="1" spcCol="1270" anchor="t" anchorCtr="0">
              <a:noAutofit/>
            </a:bodyPr>
            <a:lstStyle/>
            <a:p>
              <a:pPr marL="285750" lvl="1" indent="-285750" algn="l" defTabSz="1022350">
                <a:lnSpc>
                  <a:spcPct val="90000"/>
                </a:lnSpc>
                <a:spcBef>
                  <a:spcPct val="0"/>
                </a:spcBef>
                <a:spcAft>
                  <a:spcPct val="15000"/>
                </a:spcAft>
                <a:buFont typeface="Arial" panose="020B0604020202020204" pitchFamily="34" charset="0"/>
                <a:buChar char="•"/>
              </a:pPr>
              <a:r>
                <a:rPr lang="en-US" kern="1200" dirty="0"/>
                <a:t>Broad spectrum of services</a:t>
              </a:r>
            </a:p>
            <a:p>
              <a:pPr marL="285750" lvl="1" indent="-285750" algn="l" defTabSz="1022350">
                <a:lnSpc>
                  <a:spcPct val="90000"/>
                </a:lnSpc>
                <a:spcBef>
                  <a:spcPct val="0"/>
                </a:spcBef>
                <a:spcAft>
                  <a:spcPct val="15000"/>
                </a:spcAft>
                <a:buFont typeface="Arial" panose="020B0604020202020204" pitchFamily="34" charset="0"/>
                <a:buChar char="•"/>
              </a:pPr>
              <a:r>
                <a:rPr lang="en-US" kern="1200" dirty="0"/>
                <a:t>Services can be grounded in evidence based practice</a:t>
              </a:r>
            </a:p>
            <a:p>
              <a:pPr marL="285750" lvl="1" indent="-285750" algn="l" defTabSz="1022350">
                <a:lnSpc>
                  <a:spcPct val="90000"/>
                </a:lnSpc>
                <a:spcBef>
                  <a:spcPct val="0"/>
                </a:spcBef>
                <a:spcAft>
                  <a:spcPct val="15000"/>
                </a:spcAft>
                <a:buFont typeface="Arial" panose="020B0604020202020204" pitchFamily="34" charset="0"/>
                <a:buChar char="•"/>
              </a:pPr>
              <a:r>
                <a:rPr lang="en-US" kern="1200" dirty="0"/>
                <a:t>At little to no cost</a:t>
              </a:r>
            </a:p>
            <a:p>
              <a:pPr marL="342900" lvl="1" indent="-342900" algn="l" defTabSz="1022350">
                <a:lnSpc>
                  <a:spcPct val="90000"/>
                </a:lnSpc>
                <a:spcBef>
                  <a:spcPct val="0"/>
                </a:spcBef>
                <a:spcAft>
                  <a:spcPct val="15000"/>
                </a:spcAft>
                <a:buFont typeface="Arial" panose="020B0604020202020204" pitchFamily="34" charset="0"/>
                <a:buChar char="•"/>
              </a:pPr>
              <a:endParaRPr lang="en-US" sz="2000" kern="1200" dirty="0"/>
            </a:p>
          </p:txBody>
        </p:sp>
        <p:sp>
          <p:nvSpPr>
            <p:cNvPr id="7" name="Freeform 6">
              <a:extLst>
                <a:ext uri="{FF2B5EF4-FFF2-40B4-BE49-F238E27FC236}">
                  <a16:creationId xmlns:a16="http://schemas.microsoft.com/office/drawing/2014/main" id="{E6A42ED4-C9F6-5C40-8FA4-596E3F8CFD0E}"/>
                </a:ext>
              </a:extLst>
            </p:cNvPr>
            <p:cNvSpPr/>
            <p:nvPr/>
          </p:nvSpPr>
          <p:spPr>
            <a:xfrm>
              <a:off x="6090059" y="1019331"/>
              <a:ext cx="2446213" cy="830320"/>
            </a:xfrm>
            <a:custGeom>
              <a:avLst/>
              <a:gdLst>
                <a:gd name="connsiteX0" fmla="*/ 0 w 2446213"/>
                <a:gd name="connsiteY0" fmla="*/ 0 h 830320"/>
                <a:gd name="connsiteX1" fmla="*/ 2446213 w 2446213"/>
                <a:gd name="connsiteY1" fmla="*/ 0 h 830320"/>
                <a:gd name="connsiteX2" fmla="*/ 2446213 w 2446213"/>
                <a:gd name="connsiteY2" fmla="*/ 830320 h 830320"/>
                <a:gd name="connsiteX3" fmla="*/ 0 w 2446213"/>
                <a:gd name="connsiteY3" fmla="*/ 830320 h 830320"/>
                <a:gd name="connsiteX4" fmla="*/ 0 w 2446213"/>
                <a:gd name="connsiteY4" fmla="*/ 0 h 83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6213" h="830320">
                  <a:moveTo>
                    <a:pt x="0" y="0"/>
                  </a:moveTo>
                  <a:lnTo>
                    <a:pt x="2446213" y="0"/>
                  </a:lnTo>
                  <a:lnTo>
                    <a:pt x="2446213" y="830320"/>
                  </a:lnTo>
                  <a:lnTo>
                    <a:pt x="0" y="83032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Referrals</a:t>
              </a:r>
            </a:p>
          </p:txBody>
        </p:sp>
        <p:sp>
          <p:nvSpPr>
            <p:cNvPr id="8" name="Freeform 7">
              <a:extLst>
                <a:ext uri="{FF2B5EF4-FFF2-40B4-BE49-F238E27FC236}">
                  <a16:creationId xmlns:a16="http://schemas.microsoft.com/office/drawing/2014/main" id="{DC6B20F3-780C-4841-B7A8-3E4C8C20EC83}"/>
                </a:ext>
              </a:extLst>
            </p:cNvPr>
            <p:cNvSpPr/>
            <p:nvPr/>
          </p:nvSpPr>
          <p:spPr>
            <a:xfrm>
              <a:off x="6090059" y="1849653"/>
              <a:ext cx="2446213" cy="3665478"/>
            </a:xfrm>
            <a:custGeom>
              <a:avLst/>
              <a:gdLst>
                <a:gd name="connsiteX0" fmla="*/ 0 w 2446213"/>
                <a:gd name="connsiteY0" fmla="*/ 0 h 4687773"/>
                <a:gd name="connsiteX1" fmla="*/ 2446213 w 2446213"/>
                <a:gd name="connsiteY1" fmla="*/ 0 h 4687773"/>
                <a:gd name="connsiteX2" fmla="*/ 2446213 w 2446213"/>
                <a:gd name="connsiteY2" fmla="*/ 4687773 h 4687773"/>
                <a:gd name="connsiteX3" fmla="*/ 0 w 2446213"/>
                <a:gd name="connsiteY3" fmla="*/ 4687773 h 4687773"/>
                <a:gd name="connsiteX4" fmla="*/ 0 w 2446213"/>
                <a:gd name="connsiteY4" fmla="*/ 0 h 4687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6213" h="4687773">
                  <a:moveTo>
                    <a:pt x="0" y="0"/>
                  </a:moveTo>
                  <a:lnTo>
                    <a:pt x="2446213" y="0"/>
                  </a:lnTo>
                  <a:lnTo>
                    <a:pt x="2446213" y="4687773"/>
                  </a:lnTo>
                  <a:lnTo>
                    <a:pt x="0" y="4687773"/>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2682" tIns="122682" rIns="163576" bIns="184023" numCol="1" spcCol="1270" anchor="t" anchorCtr="0">
              <a:noAutofit/>
            </a:bodyPr>
            <a:lstStyle/>
            <a:p>
              <a:pPr marL="285750" lvl="1" indent="-285750" algn="l" defTabSz="1022350">
                <a:spcBef>
                  <a:spcPct val="0"/>
                </a:spcBef>
                <a:spcAft>
                  <a:spcPts val="800"/>
                </a:spcAft>
                <a:buFont typeface="Arial" panose="020B0604020202020204" pitchFamily="34" charset="0"/>
                <a:buChar char="•"/>
              </a:pPr>
              <a:r>
                <a:rPr lang="en-US" kern="1200" dirty="0"/>
                <a:t>Counselors, school social worker, teacher</a:t>
              </a:r>
            </a:p>
            <a:p>
              <a:pPr marL="285750" lvl="1" indent="-285750" algn="l" defTabSz="1022350">
                <a:spcBef>
                  <a:spcPct val="0"/>
                </a:spcBef>
                <a:spcAft>
                  <a:spcPts val="800"/>
                </a:spcAft>
                <a:buFont typeface="Arial" panose="020B0604020202020204" pitchFamily="34" charset="0"/>
                <a:buChar char="•"/>
              </a:pPr>
              <a:r>
                <a:rPr lang="en-US" kern="1200" dirty="0"/>
                <a:t>Self-referral</a:t>
              </a:r>
            </a:p>
            <a:p>
              <a:pPr marL="285750" lvl="1" indent="-285750" algn="l" defTabSz="1022350">
                <a:spcBef>
                  <a:spcPct val="0"/>
                </a:spcBef>
                <a:spcAft>
                  <a:spcPts val="800"/>
                </a:spcAft>
                <a:buFont typeface="Arial" panose="020B0604020202020204" pitchFamily="34" charset="0"/>
                <a:buChar char="•"/>
              </a:pPr>
              <a:r>
                <a:rPr lang="en-US" kern="1200" dirty="0"/>
                <a:t>Parents</a:t>
              </a:r>
            </a:p>
            <a:p>
              <a:pPr marL="285750" lvl="1" indent="-285750" algn="l" defTabSz="1022350">
                <a:spcBef>
                  <a:spcPct val="0"/>
                </a:spcBef>
                <a:spcAft>
                  <a:spcPts val="800"/>
                </a:spcAft>
                <a:buFont typeface="Arial" panose="020B0604020202020204" pitchFamily="34" charset="0"/>
                <a:buChar char="•"/>
              </a:pPr>
              <a:r>
                <a:rPr lang="en-US" kern="1200" dirty="0"/>
                <a:t>State entities</a:t>
              </a:r>
            </a:p>
          </p:txBody>
        </p:sp>
        <p:sp>
          <p:nvSpPr>
            <p:cNvPr id="10" name="Freeform 9">
              <a:extLst>
                <a:ext uri="{FF2B5EF4-FFF2-40B4-BE49-F238E27FC236}">
                  <a16:creationId xmlns:a16="http://schemas.microsoft.com/office/drawing/2014/main" id="{A9012889-DF5C-6549-82AC-5208004CA19F}"/>
                </a:ext>
              </a:extLst>
            </p:cNvPr>
            <p:cNvSpPr/>
            <p:nvPr/>
          </p:nvSpPr>
          <p:spPr>
            <a:xfrm>
              <a:off x="908459" y="1027209"/>
              <a:ext cx="2446213" cy="830320"/>
            </a:xfrm>
            <a:custGeom>
              <a:avLst/>
              <a:gdLst>
                <a:gd name="connsiteX0" fmla="*/ 0 w 2446213"/>
                <a:gd name="connsiteY0" fmla="*/ 0 h 830320"/>
                <a:gd name="connsiteX1" fmla="*/ 2446213 w 2446213"/>
                <a:gd name="connsiteY1" fmla="*/ 0 h 830320"/>
                <a:gd name="connsiteX2" fmla="*/ 2446213 w 2446213"/>
                <a:gd name="connsiteY2" fmla="*/ 830320 h 830320"/>
                <a:gd name="connsiteX3" fmla="*/ 0 w 2446213"/>
                <a:gd name="connsiteY3" fmla="*/ 830320 h 830320"/>
                <a:gd name="connsiteX4" fmla="*/ 0 w 2446213"/>
                <a:gd name="connsiteY4" fmla="*/ 0 h 83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6213" h="830320">
                  <a:moveTo>
                    <a:pt x="0" y="0"/>
                  </a:moveTo>
                  <a:lnTo>
                    <a:pt x="2446213" y="0"/>
                  </a:lnTo>
                  <a:lnTo>
                    <a:pt x="2446213" y="830320"/>
                  </a:lnTo>
                  <a:lnTo>
                    <a:pt x="0" y="83032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Providers</a:t>
              </a:r>
            </a:p>
          </p:txBody>
        </p:sp>
        <p:sp>
          <p:nvSpPr>
            <p:cNvPr id="11" name="Freeform 10">
              <a:extLst>
                <a:ext uri="{FF2B5EF4-FFF2-40B4-BE49-F238E27FC236}">
                  <a16:creationId xmlns:a16="http://schemas.microsoft.com/office/drawing/2014/main" id="{1EE1673B-11D9-EF40-9025-858C2828D591}"/>
                </a:ext>
              </a:extLst>
            </p:cNvPr>
            <p:cNvSpPr/>
            <p:nvPr/>
          </p:nvSpPr>
          <p:spPr>
            <a:xfrm>
              <a:off x="908459" y="1857531"/>
              <a:ext cx="2446213" cy="3657600"/>
            </a:xfrm>
            <a:custGeom>
              <a:avLst/>
              <a:gdLst>
                <a:gd name="connsiteX0" fmla="*/ 0 w 2446213"/>
                <a:gd name="connsiteY0" fmla="*/ 0 h 4687773"/>
                <a:gd name="connsiteX1" fmla="*/ 2446213 w 2446213"/>
                <a:gd name="connsiteY1" fmla="*/ 0 h 4687773"/>
                <a:gd name="connsiteX2" fmla="*/ 2446213 w 2446213"/>
                <a:gd name="connsiteY2" fmla="*/ 4687773 h 4687773"/>
                <a:gd name="connsiteX3" fmla="*/ 0 w 2446213"/>
                <a:gd name="connsiteY3" fmla="*/ 4687773 h 4687773"/>
                <a:gd name="connsiteX4" fmla="*/ 0 w 2446213"/>
                <a:gd name="connsiteY4" fmla="*/ 0 h 4687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6213" h="4687773">
                  <a:moveTo>
                    <a:pt x="0" y="0"/>
                  </a:moveTo>
                  <a:lnTo>
                    <a:pt x="2446213" y="0"/>
                  </a:lnTo>
                  <a:lnTo>
                    <a:pt x="2446213" y="4687773"/>
                  </a:lnTo>
                  <a:lnTo>
                    <a:pt x="0" y="4687773"/>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2682" tIns="122682" rIns="163576" bIns="184023" numCol="1" spcCol="1270" anchor="t" anchorCtr="0">
              <a:noAutofit/>
            </a:bodyPr>
            <a:lstStyle/>
            <a:p>
              <a:pPr marL="285750" lvl="1" indent="-285750" algn="l" defTabSz="1022350">
                <a:spcBef>
                  <a:spcPct val="0"/>
                </a:spcBef>
                <a:buFont typeface="Arial" panose="020B0604020202020204" pitchFamily="34" charset="0"/>
                <a:buChar char="•"/>
              </a:pPr>
              <a:r>
                <a:rPr lang="en-US" kern="1200" dirty="0"/>
                <a:t>Examples of providers:</a:t>
              </a:r>
            </a:p>
            <a:p>
              <a:pPr marL="742950" lvl="2" indent="-285750" defTabSz="1022350">
                <a:spcBef>
                  <a:spcPct val="0"/>
                </a:spcBef>
                <a:buFont typeface="Arial" panose="020B0604020202020204" pitchFamily="34" charset="0"/>
                <a:buChar char="•"/>
              </a:pPr>
              <a:r>
                <a:rPr lang="en-US" kern="1200" dirty="0"/>
                <a:t>Employed by a community mental health provider organization or directly by the school or school district</a:t>
              </a:r>
            </a:p>
            <a:p>
              <a:pPr marL="285750" lvl="1" indent="-285750" algn="l" defTabSz="1022350">
                <a:spcBef>
                  <a:spcPct val="0"/>
                </a:spcBef>
                <a:buFont typeface="Arial" panose="020B0604020202020204" pitchFamily="34" charset="0"/>
                <a:buChar char="•"/>
              </a:pPr>
              <a:r>
                <a:rPr lang="en-US" kern="1200" dirty="0"/>
                <a:t>Provide services to one or multiple schools</a:t>
              </a:r>
            </a:p>
          </p:txBody>
        </p:sp>
        <p:sp>
          <p:nvSpPr>
            <p:cNvPr id="12" name="Freeform 11">
              <a:extLst>
                <a:ext uri="{FF2B5EF4-FFF2-40B4-BE49-F238E27FC236}">
                  <a16:creationId xmlns:a16="http://schemas.microsoft.com/office/drawing/2014/main" id="{5997E03C-971A-884F-A749-A7C6ED33984B}"/>
                </a:ext>
              </a:extLst>
            </p:cNvPr>
            <p:cNvSpPr/>
            <p:nvPr/>
          </p:nvSpPr>
          <p:spPr>
            <a:xfrm>
              <a:off x="3499259" y="1019331"/>
              <a:ext cx="2446213" cy="830320"/>
            </a:xfrm>
            <a:custGeom>
              <a:avLst/>
              <a:gdLst>
                <a:gd name="connsiteX0" fmla="*/ 0 w 2446213"/>
                <a:gd name="connsiteY0" fmla="*/ 0 h 830320"/>
                <a:gd name="connsiteX1" fmla="*/ 2446213 w 2446213"/>
                <a:gd name="connsiteY1" fmla="*/ 0 h 830320"/>
                <a:gd name="connsiteX2" fmla="*/ 2446213 w 2446213"/>
                <a:gd name="connsiteY2" fmla="*/ 830320 h 830320"/>
                <a:gd name="connsiteX3" fmla="*/ 0 w 2446213"/>
                <a:gd name="connsiteY3" fmla="*/ 830320 h 830320"/>
                <a:gd name="connsiteX4" fmla="*/ 0 w 2446213"/>
                <a:gd name="connsiteY4" fmla="*/ 0 h 83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6213" h="830320">
                  <a:moveTo>
                    <a:pt x="0" y="0"/>
                  </a:moveTo>
                  <a:lnTo>
                    <a:pt x="2446213" y="0"/>
                  </a:lnTo>
                  <a:lnTo>
                    <a:pt x="2446213" y="830320"/>
                  </a:lnTo>
                  <a:lnTo>
                    <a:pt x="0" y="83032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School Partnerships</a:t>
              </a:r>
            </a:p>
          </p:txBody>
        </p:sp>
        <p:sp>
          <p:nvSpPr>
            <p:cNvPr id="13" name="Freeform 12">
              <a:extLst>
                <a:ext uri="{FF2B5EF4-FFF2-40B4-BE49-F238E27FC236}">
                  <a16:creationId xmlns:a16="http://schemas.microsoft.com/office/drawing/2014/main" id="{C3518A6F-490E-2544-B160-9252812F3BEA}"/>
                </a:ext>
              </a:extLst>
            </p:cNvPr>
            <p:cNvSpPr/>
            <p:nvPr/>
          </p:nvSpPr>
          <p:spPr>
            <a:xfrm>
              <a:off x="3499259" y="1849653"/>
              <a:ext cx="2446213" cy="3665478"/>
            </a:xfrm>
            <a:custGeom>
              <a:avLst/>
              <a:gdLst>
                <a:gd name="connsiteX0" fmla="*/ 0 w 2446213"/>
                <a:gd name="connsiteY0" fmla="*/ 0 h 4687773"/>
                <a:gd name="connsiteX1" fmla="*/ 2446213 w 2446213"/>
                <a:gd name="connsiteY1" fmla="*/ 0 h 4687773"/>
                <a:gd name="connsiteX2" fmla="*/ 2446213 w 2446213"/>
                <a:gd name="connsiteY2" fmla="*/ 4687773 h 4687773"/>
                <a:gd name="connsiteX3" fmla="*/ 0 w 2446213"/>
                <a:gd name="connsiteY3" fmla="*/ 4687773 h 4687773"/>
                <a:gd name="connsiteX4" fmla="*/ 0 w 2446213"/>
                <a:gd name="connsiteY4" fmla="*/ 0 h 4687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6213" h="4687773">
                  <a:moveTo>
                    <a:pt x="0" y="0"/>
                  </a:moveTo>
                  <a:lnTo>
                    <a:pt x="2446213" y="0"/>
                  </a:lnTo>
                  <a:lnTo>
                    <a:pt x="2446213" y="4687773"/>
                  </a:lnTo>
                  <a:lnTo>
                    <a:pt x="0" y="4687773"/>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2682" tIns="122682" rIns="163576" bIns="184023" numCol="1" spcCol="1270" anchor="t" anchorCtr="0">
              <a:noAutofit/>
            </a:bodyPr>
            <a:lstStyle/>
            <a:p>
              <a:pPr marL="285750" lvl="1" indent="-285750" algn="l" defTabSz="1022350">
                <a:spcBef>
                  <a:spcPct val="0"/>
                </a:spcBef>
                <a:spcAft>
                  <a:spcPts val="800"/>
                </a:spcAft>
                <a:buFont typeface="Arial" panose="020B0604020202020204" pitchFamily="34" charset="0"/>
                <a:buChar char="•"/>
              </a:pPr>
              <a:r>
                <a:rPr lang="en-US" kern="1200" dirty="0"/>
                <a:t>Leadership buy-in</a:t>
              </a:r>
            </a:p>
            <a:p>
              <a:pPr marL="285750" lvl="1" indent="-285750" algn="l" defTabSz="1022350">
                <a:spcBef>
                  <a:spcPct val="0"/>
                </a:spcBef>
                <a:spcAft>
                  <a:spcPts val="800"/>
                </a:spcAft>
                <a:buFont typeface="Arial" panose="020B0604020202020204" pitchFamily="34" charset="0"/>
                <a:buChar char="•"/>
              </a:pPr>
              <a:r>
                <a:rPr lang="en-US" kern="1200"/>
                <a:t>Memorandum </a:t>
              </a:r>
              <a:r>
                <a:rPr lang="en-US" kern="1200" dirty="0"/>
                <a:t>of understanding including data sharing agreement</a:t>
              </a:r>
            </a:p>
            <a:p>
              <a:pPr marL="285750" lvl="1" indent="-285750" algn="l" defTabSz="1022350">
                <a:spcBef>
                  <a:spcPct val="0"/>
                </a:spcBef>
                <a:spcAft>
                  <a:spcPts val="800"/>
                </a:spcAft>
                <a:buFont typeface="Arial" panose="020B0604020202020204" pitchFamily="34" charset="0"/>
                <a:buChar char="•"/>
              </a:pPr>
              <a:r>
                <a:rPr lang="en-US" kern="1200" dirty="0"/>
                <a:t>Presence of Tier 1 activities</a:t>
              </a:r>
            </a:p>
          </p:txBody>
        </p:sp>
      </p:grpSp>
    </p:spTree>
    <p:extLst>
      <p:ext uri="{BB962C8B-B14F-4D97-AF65-F5344CB8AC3E}">
        <p14:creationId xmlns:p14="http://schemas.microsoft.com/office/powerpoint/2010/main" val="790388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095" y="-228601"/>
            <a:ext cx="10739409" cy="970495"/>
          </a:xfrm>
        </p:spPr>
        <p:txBody>
          <a:bodyPr>
            <a:normAutofit/>
          </a:bodyPr>
          <a:lstStyle/>
          <a:p>
            <a:r>
              <a:rPr lang="en-US" sz="4000" b="1" dirty="0">
                <a:solidFill>
                  <a:srgbClr val="0033A0"/>
                </a:solidFill>
                <a:latin typeface="+mj-lt"/>
              </a:rPr>
              <a:t>Georgia Apex Program Reach, Year 3</a:t>
            </a:r>
            <a:endParaRPr lang="en-US" sz="4000" b="1" dirty="0">
              <a:latin typeface="+mj-lt"/>
            </a:endParaRPr>
          </a:p>
        </p:txBody>
      </p:sp>
      <p:pic>
        <p:nvPicPr>
          <p:cNvPr id="5" name="Content Placeholder 4"/>
          <p:cNvPicPr>
            <a:picLocks noGrp="1" noChangeAspect="1"/>
          </p:cNvPicPr>
          <p:nvPr>
            <p:ph idx="1"/>
          </p:nvPr>
        </p:nvPicPr>
        <p:blipFill>
          <a:blip r:embed="rId3"/>
          <a:stretch>
            <a:fillRect/>
          </a:stretch>
        </p:blipFill>
        <p:spPr>
          <a:xfrm>
            <a:off x="471165" y="609600"/>
            <a:ext cx="4495800" cy="4823800"/>
          </a:xfrm>
          <a:prstGeom prst="rect">
            <a:avLst/>
          </a:prstGeom>
        </p:spPr>
      </p:pic>
      <p:pic>
        <p:nvPicPr>
          <p:cNvPr id="6" name="Picture 5"/>
          <p:cNvPicPr>
            <a:picLocks noChangeAspect="1"/>
          </p:cNvPicPr>
          <p:nvPr/>
        </p:nvPicPr>
        <p:blipFill>
          <a:blip r:embed="rId4"/>
          <a:stretch>
            <a:fillRect/>
          </a:stretch>
        </p:blipFill>
        <p:spPr>
          <a:xfrm>
            <a:off x="6254841" y="953076"/>
            <a:ext cx="5157663" cy="1253156"/>
          </a:xfrm>
          <a:prstGeom prst="rect">
            <a:avLst/>
          </a:prstGeom>
        </p:spPr>
      </p:pic>
      <p:sp>
        <p:nvSpPr>
          <p:cNvPr id="8" name="Rectangle 7"/>
          <p:cNvSpPr/>
          <p:nvPr/>
        </p:nvSpPr>
        <p:spPr>
          <a:xfrm>
            <a:off x="5921433" y="2206716"/>
            <a:ext cx="582448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*Includes two alternative, military, and state charter schools</a:t>
            </a:r>
          </a:p>
        </p:txBody>
      </p:sp>
      <p:pic>
        <p:nvPicPr>
          <p:cNvPr id="9" name="Picture 8"/>
          <p:cNvPicPr>
            <a:picLocks noChangeAspect="1"/>
          </p:cNvPicPr>
          <p:nvPr/>
        </p:nvPicPr>
        <p:blipFill>
          <a:blip r:embed="rId5"/>
          <a:stretch>
            <a:fillRect/>
          </a:stretch>
        </p:blipFill>
        <p:spPr>
          <a:xfrm>
            <a:off x="5921433" y="2819400"/>
            <a:ext cx="4995575" cy="2458946"/>
          </a:xfrm>
          <a:prstGeom prst="rect">
            <a:avLst/>
          </a:prstGeom>
        </p:spPr>
      </p:pic>
      <p:pic>
        <p:nvPicPr>
          <p:cNvPr id="10" name="Picture 9"/>
          <p:cNvPicPr>
            <a:picLocks noChangeAspect="1"/>
          </p:cNvPicPr>
          <p:nvPr/>
        </p:nvPicPr>
        <p:blipFill>
          <a:blip r:embed="rId6"/>
          <a:stretch>
            <a:fillRect/>
          </a:stretch>
        </p:blipFill>
        <p:spPr>
          <a:xfrm>
            <a:off x="1219200" y="5029200"/>
            <a:ext cx="2548349" cy="804742"/>
          </a:xfrm>
          <a:prstGeom prst="rect">
            <a:avLst/>
          </a:prstGeom>
        </p:spPr>
      </p:pic>
    </p:spTree>
    <p:extLst>
      <p:ext uri="{BB962C8B-B14F-4D97-AF65-F5344CB8AC3E}">
        <p14:creationId xmlns:p14="http://schemas.microsoft.com/office/powerpoint/2010/main" val="987371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9396"/>
            <a:ext cx="10972800" cy="1143000"/>
          </a:xfrm>
        </p:spPr>
        <p:txBody>
          <a:bodyPr>
            <a:normAutofit/>
          </a:bodyPr>
          <a:lstStyle/>
          <a:p>
            <a:r>
              <a:rPr lang="en-US" sz="4000" b="1" dirty="0">
                <a:solidFill>
                  <a:srgbClr val="0033A0"/>
                </a:solidFill>
                <a:latin typeface="+mj-lt"/>
              </a:rPr>
              <a:t>School-related Program Outcomes</a:t>
            </a:r>
            <a:endParaRPr lang="en-US" sz="4000" b="1" dirty="0">
              <a:latin typeface="+mj-lt"/>
            </a:endParaRPr>
          </a:p>
        </p:txBody>
      </p:sp>
      <p:pic>
        <p:nvPicPr>
          <p:cNvPr id="4" name="Content Placeholder 3"/>
          <p:cNvPicPr>
            <a:picLocks noGrp="1" noChangeAspect="1"/>
          </p:cNvPicPr>
          <p:nvPr>
            <p:ph idx="1"/>
          </p:nvPr>
        </p:nvPicPr>
        <p:blipFill>
          <a:blip r:embed="rId3"/>
          <a:stretch>
            <a:fillRect/>
          </a:stretch>
        </p:blipFill>
        <p:spPr>
          <a:xfrm>
            <a:off x="499148" y="1416677"/>
            <a:ext cx="2889702" cy="3021052"/>
          </a:xfrm>
          <a:prstGeom prst="rect">
            <a:avLst/>
          </a:prstGeom>
        </p:spPr>
      </p:pic>
      <p:pic>
        <p:nvPicPr>
          <p:cNvPr id="5" name="Picture 4"/>
          <p:cNvPicPr>
            <a:picLocks noChangeAspect="1"/>
          </p:cNvPicPr>
          <p:nvPr/>
        </p:nvPicPr>
        <p:blipFill>
          <a:blip r:embed="rId4"/>
          <a:stretch>
            <a:fillRect/>
          </a:stretch>
        </p:blipFill>
        <p:spPr>
          <a:xfrm>
            <a:off x="3426569" y="1416677"/>
            <a:ext cx="542591" cy="1329043"/>
          </a:xfrm>
          <a:prstGeom prst="rect">
            <a:avLst/>
          </a:prstGeom>
        </p:spPr>
      </p:pic>
      <p:pic>
        <p:nvPicPr>
          <p:cNvPr id="6" name="Picture 5"/>
          <p:cNvPicPr>
            <a:picLocks noChangeAspect="1"/>
          </p:cNvPicPr>
          <p:nvPr/>
        </p:nvPicPr>
        <p:blipFill>
          <a:blip r:embed="rId5"/>
          <a:stretch>
            <a:fillRect/>
          </a:stretch>
        </p:blipFill>
        <p:spPr>
          <a:xfrm>
            <a:off x="4043025" y="1828800"/>
            <a:ext cx="3743877" cy="2498578"/>
          </a:xfrm>
          <a:prstGeom prst="rect">
            <a:avLst/>
          </a:prstGeom>
        </p:spPr>
      </p:pic>
      <p:pic>
        <p:nvPicPr>
          <p:cNvPr id="7" name="Picture 6"/>
          <p:cNvPicPr>
            <a:picLocks noChangeAspect="1"/>
          </p:cNvPicPr>
          <p:nvPr/>
        </p:nvPicPr>
        <p:blipFill>
          <a:blip r:embed="rId6"/>
          <a:stretch>
            <a:fillRect/>
          </a:stretch>
        </p:blipFill>
        <p:spPr>
          <a:xfrm>
            <a:off x="7860767" y="3505200"/>
            <a:ext cx="560881" cy="1322947"/>
          </a:xfrm>
          <a:prstGeom prst="rect">
            <a:avLst/>
          </a:prstGeom>
        </p:spPr>
      </p:pic>
      <p:pic>
        <p:nvPicPr>
          <p:cNvPr id="8" name="Picture 7"/>
          <p:cNvPicPr>
            <a:picLocks noChangeAspect="1"/>
          </p:cNvPicPr>
          <p:nvPr/>
        </p:nvPicPr>
        <p:blipFill>
          <a:blip r:embed="rId7"/>
          <a:stretch>
            <a:fillRect/>
          </a:stretch>
        </p:blipFill>
        <p:spPr>
          <a:xfrm>
            <a:off x="8234494" y="2147555"/>
            <a:ext cx="3969963" cy="2498578"/>
          </a:xfrm>
          <a:prstGeom prst="rect">
            <a:avLst/>
          </a:prstGeom>
        </p:spPr>
      </p:pic>
      <p:pic>
        <p:nvPicPr>
          <p:cNvPr id="9" name="Picture 8"/>
          <p:cNvPicPr>
            <a:picLocks noChangeAspect="1"/>
          </p:cNvPicPr>
          <p:nvPr/>
        </p:nvPicPr>
        <p:blipFill>
          <a:blip r:embed="rId8"/>
          <a:stretch>
            <a:fillRect/>
          </a:stretch>
        </p:blipFill>
        <p:spPr>
          <a:xfrm>
            <a:off x="3111743" y="783604"/>
            <a:ext cx="6120914" cy="432854"/>
          </a:xfrm>
          <a:prstGeom prst="rect">
            <a:avLst/>
          </a:prstGeom>
        </p:spPr>
      </p:pic>
    </p:spTree>
    <p:extLst>
      <p:ext uri="{BB962C8B-B14F-4D97-AF65-F5344CB8AC3E}">
        <p14:creationId xmlns:p14="http://schemas.microsoft.com/office/powerpoint/2010/main" val="3531145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28800" y="0"/>
            <a:ext cx="7951797" cy="1143000"/>
          </a:xfrm>
        </p:spPr>
        <p:txBody>
          <a:bodyPr>
            <a:noAutofit/>
          </a:bodyPr>
          <a:lstStyle/>
          <a:p>
            <a:r>
              <a:rPr lang="en-US" sz="4000" b="1" dirty="0">
                <a:solidFill>
                  <a:srgbClr val="0033A0"/>
                </a:solidFill>
                <a:latin typeface="+mj-lt"/>
              </a:rPr>
              <a:t>Potential Benefits of SBMH</a:t>
            </a:r>
            <a:endParaRPr lang="en-US" sz="4000" dirty="0">
              <a:solidFill>
                <a:srgbClr val="31859C"/>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00" y="762000"/>
            <a:ext cx="10795000" cy="4626429"/>
          </a:xfrm>
          <a:prstGeom prst="rect">
            <a:avLst/>
          </a:prstGeom>
        </p:spPr>
      </p:pic>
    </p:spTree>
    <p:extLst>
      <p:ext uri="{BB962C8B-B14F-4D97-AF65-F5344CB8AC3E}">
        <p14:creationId xmlns:p14="http://schemas.microsoft.com/office/powerpoint/2010/main" val="4092301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6033" y="1600200"/>
            <a:ext cx="5410200" cy="3657599"/>
          </a:xfrm>
        </p:spPr>
        <p:txBody>
          <a:bodyPr>
            <a:normAutofit/>
          </a:bodyPr>
          <a:lstStyle/>
          <a:p>
            <a:pPr marL="0" indent="0">
              <a:buNone/>
            </a:pPr>
            <a:r>
              <a:rPr lang="en-US" dirty="0">
                <a:solidFill>
                  <a:srgbClr val="00A091"/>
                </a:solidFill>
                <a:latin typeface="+mj-lt"/>
              </a:rPr>
              <a:t>Contact us: </a:t>
            </a:r>
          </a:p>
          <a:p>
            <a:pPr marL="0" indent="0">
              <a:buNone/>
            </a:pPr>
            <a:r>
              <a:rPr lang="en-US" sz="2200" dirty="0">
                <a:solidFill>
                  <a:schemeClr val="bg1">
                    <a:lumMod val="50000"/>
                  </a:schemeClr>
                </a:solidFill>
                <a:latin typeface="+mj-lt"/>
              </a:rPr>
              <a:t>Center of Excellence for Children’s </a:t>
            </a:r>
            <a:br>
              <a:rPr lang="en-US" sz="2200" dirty="0">
                <a:solidFill>
                  <a:schemeClr val="bg1">
                    <a:lumMod val="50000"/>
                  </a:schemeClr>
                </a:solidFill>
                <a:latin typeface="+mj-lt"/>
              </a:rPr>
            </a:br>
            <a:r>
              <a:rPr lang="en-US" sz="2200" dirty="0">
                <a:solidFill>
                  <a:schemeClr val="bg1">
                    <a:lumMod val="50000"/>
                  </a:schemeClr>
                </a:solidFill>
                <a:latin typeface="+mj-lt"/>
              </a:rPr>
              <a:t>Behavioral Health</a:t>
            </a:r>
          </a:p>
          <a:p>
            <a:pPr marL="0" indent="0">
              <a:buNone/>
            </a:pPr>
            <a:r>
              <a:rPr lang="en-US" sz="2200" dirty="0">
                <a:solidFill>
                  <a:schemeClr val="bg1">
                    <a:lumMod val="50000"/>
                  </a:schemeClr>
                </a:solidFill>
                <a:latin typeface="+mj-lt"/>
              </a:rPr>
              <a:t>Georgia Health Policy Center</a:t>
            </a:r>
          </a:p>
          <a:p>
            <a:pPr marL="0" indent="0">
              <a:buNone/>
            </a:pPr>
            <a:r>
              <a:rPr lang="en-US" sz="2200" dirty="0">
                <a:solidFill>
                  <a:schemeClr val="bg1">
                    <a:lumMod val="50000"/>
                  </a:schemeClr>
                </a:solidFill>
                <a:latin typeface="+mj-lt"/>
              </a:rPr>
              <a:t>Georgia State University </a:t>
            </a:r>
          </a:p>
          <a:p>
            <a:pPr marL="0" indent="0">
              <a:buNone/>
            </a:pPr>
            <a:endParaRPr lang="en-US" sz="2200" dirty="0">
              <a:solidFill>
                <a:schemeClr val="bg1">
                  <a:lumMod val="50000"/>
                </a:schemeClr>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480" t="34497" r="6934" b="39410"/>
          <a:stretch/>
        </p:blipFill>
        <p:spPr>
          <a:xfrm>
            <a:off x="2667000" y="-109990"/>
            <a:ext cx="6769822" cy="1668162"/>
          </a:xfrm>
          <a:prstGeom prst="rect">
            <a:avLst/>
          </a:prstGeom>
        </p:spPr>
      </p:pic>
      <p:sp>
        <p:nvSpPr>
          <p:cNvPr id="6" name="Rectangle 5"/>
          <p:cNvSpPr/>
          <p:nvPr/>
        </p:nvSpPr>
        <p:spPr>
          <a:xfrm>
            <a:off x="838200" y="3429000"/>
            <a:ext cx="3352800" cy="1785104"/>
          </a:xfrm>
          <a:prstGeom prst="rect">
            <a:avLst/>
          </a:prstGeom>
        </p:spPr>
        <p:txBody>
          <a:bodyPr wrap="square">
            <a:spAutoFit/>
          </a:bodyPr>
          <a:lstStyle/>
          <a:p>
            <a:endParaRPr lang="en-US" sz="2200" dirty="0">
              <a:solidFill>
                <a:schemeClr val="bg1">
                  <a:lumMod val="50000"/>
                </a:schemeClr>
              </a:solidFill>
              <a:latin typeface="+mj-lt"/>
            </a:endParaRPr>
          </a:p>
          <a:p>
            <a:r>
              <a:rPr lang="en-US" sz="2200" dirty="0">
                <a:solidFill>
                  <a:schemeClr val="bg1">
                    <a:lumMod val="50000"/>
                  </a:schemeClr>
                </a:solidFill>
                <a:latin typeface="+mj-lt"/>
              </a:rPr>
              <a:t>404.413.0075 (phone)</a:t>
            </a:r>
          </a:p>
          <a:p>
            <a:endParaRPr lang="en-US" sz="2200" dirty="0">
              <a:solidFill>
                <a:schemeClr val="bg1">
                  <a:lumMod val="50000"/>
                </a:schemeClr>
              </a:solidFill>
              <a:latin typeface="+mj-lt"/>
            </a:endParaRPr>
          </a:p>
          <a:p>
            <a:r>
              <a:rPr lang="en-US" sz="2200" dirty="0">
                <a:solidFill>
                  <a:schemeClr val="bg1">
                    <a:lumMod val="50000"/>
                  </a:schemeClr>
                </a:solidFill>
                <a:latin typeface="+mj-lt"/>
              </a:rPr>
              <a:t>gacoe@gsu.edu</a:t>
            </a:r>
          </a:p>
          <a:p>
            <a:r>
              <a:rPr lang="en-US" sz="2200" dirty="0">
                <a:solidFill>
                  <a:schemeClr val="bg1">
                    <a:lumMod val="50000"/>
                  </a:schemeClr>
                </a:solidFill>
                <a:latin typeface="+mj-lt"/>
              </a:rPr>
              <a:t>gacoeonline.gsu.edu</a:t>
            </a:r>
          </a:p>
        </p:txBody>
      </p:sp>
      <p:pic>
        <p:nvPicPr>
          <p:cNvPr id="5"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1638491"/>
            <a:ext cx="4953000" cy="3237059"/>
          </a:xfrm>
          <a:prstGeom prst="rect">
            <a:avLst/>
          </a:prstGeom>
        </p:spPr>
      </p:pic>
    </p:spTree>
    <p:extLst>
      <p:ext uri="{BB962C8B-B14F-4D97-AF65-F5344CB8AC3E}">
        <p14:creationId xmlns:p14="http://schemas.microsoft.com/office/powerpoint/2010/main" val="2033323629"/>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E PPT Template_April 2017_PLEASE USE THIS TMPLT ONLY" id="{140A885B-311E-4244-A1A2-5E08818C33D1}" vid="{C6888BA7-5302-2E41-A318-7264DC6FE8A0}"/>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8911</TotalTime>
  <Words>1853</Words>
  <Application>Microsoft Office PowerPoint</Application>
  <PresentationFormat>Widescreen</PresentationFormat>
  <Paragraphs>176</Paragraphs>
  <Slides>9</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vt:i4>
      </vt:variant>
    </vt:vector>
  </HeadingPairs>
  <TitlesOfParts>
    <vt:vector size="20" baseType="lpstr">
      <vt:lpstr>Arial</vt:lpstr>
      <vt:lpstr>Avenir LT Std 35 Light</vt:lpstr>
      <vt:lpstr>Avenir LT Std 45 Book</vt:lpstr>
      <vt:lpstr>Avenir LT Std 55 Roman</vt:lpstr>
      <vt:lpstr>Avenir LT Std 85 Heavy</vt:lpstr>
      <vt:lpstr>Calibri</vt:lpstr>
      <vt:lpstr>Palatino Linotype</vt:lpstr>
      <vt:lpstr>Times New Roman</vt:lpstr>
      <vt:lpstr>Trajan Pro</vt:lpstr>
      <vt:lpstr>1_Office Theme</vt:lpstr>
      <vt:lpstr>2_Office Theme</vt:lpstr>
      <vt:lpstr>  </vt:lpstr>
      <vt:lpstr>Who We Are: Georgia Health Policy Center  Conceptual Framework</vt:lpstr>
      <vt:lpstr>Framework for SBMH Services</vt:lpstr>
      <vt:lpstr>Select Models of SBMH in Georgia</vt:lpstr>
      <vt:lpstr>Implementation of SBMH Services</vt:lpstr>
      <vt:lpstr>Georgia Apex Program Reach, Year 3</vt:lpstr>
      <vt:lpstr>School-related Program Outcomes</vt:lpstr>
      <vt:lpstr>Potential Benefits of SBMH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Imperiale</dc:creator>
  <cp:lastModifiedBy>Kate Dowd</cp:lastModifiedBy>
  <cp:revision>350</cp:revision>
  <cp:lastPrinted>2018-05-10T18:25:22Z</cp:lastPrinted>
  <dcterms:created xsi:type="dcterms:W3CDTF">2016-10-11T20:05:21Z</dcterms:created>
  <dcterms:modified xsi:type="dcterms:W3CDTF">2019-04-12T17:39:33Z</dcterms:modified>
</cp:coreProperties>
</file>